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 Id="rId4" Type="http://schemas.openxmlformats.org/officeDocument/2006/relationships/custom-properties" Target="docProps/custom.xml" />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notesMasterIdLst>
    <p:notesMasterId r:id="rId30"/>
  </p:notesMasterIdLst>
  <p:sldSz cx="12192000" cy="6858000"/>
  <p:notesSz cx="6858000" cy="12192000"/>
  <p:embeddedFontLst>
    <p:embeddedFont>
      <p:font typeface="MiSans" charset="-122" pitchFamily="34"/>
      <p:regular r:id="rId3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33" Type="http://schemas.openxmlformats.org/officeDocument/2006/relationships/theme" Target="theme/theme1.xml"/><Relationship Id="rId34" Type="http://schemas.openxmlformats.org/officeDocument/2006/relationships/tableStyles" Target="tableStyles.xml"/><Relationship Id="rId35" Type="http://schemas.openxmlformats.org/officeDocument/2006/relationships/font" Target="fonts/font1.fntdata"/></Relationships>
</file>

<file path=ppt/media/>
</file>

<file path=ppt/media/image-1-1.jpg>
</file>

<file path=ppt/media/image-10-1.png>
</file>

<file path=ppt/media/image-10-3.jpeg>
</file>

<file path=ppt/media/image-11-1.png>
</file>

<file path=ppt/media/image-11-2.png>
</file>

<file path=ppt/media/image-14-1.jpg>
</file>

<file path=ppt/media/image-15-1.jpeg>
</file>

<file path=ppt/media/image-18-1.jpeg>
</file>

<file path=ppt/media/image-18-2.png>
</file>

<file path=ppt/media/image-2-1.png>
</file>

<file path=ppt/media/image-20-1.png>
</file>

<file path=ppt/media/image-22-1.png>
</file>

<file path=ppt/media/image-26-1.png>
</file>

<file path=ppt/media/image-28-1.png>
</file>

<file path=ppt/media/image-3-1.png>
</file>

<file path=ppt/media/image-4-1.png>
</file>

<file path=ppt/media/image-5-1.png>
</file>

<file path=ppt/media/image-5-3.png>
</file>

<file path=ppt/media/image-6-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jp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1.png"/><Relationship Id="rId3" Type="http://schemas.openxmlformats.org/officeDocument/2006/relationships/image" Target="../media/image-10-3.jpe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jp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jpe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jpeg"/><Relationship Id="rId2" Type="http://schemas.openxmlformats.org/officeDocument/2006/relationships/image" Target="../media/image-18-2.png"/><Relationship Id="rId3" Type="http://schemas.openxmlformats.org/officeDocument/2006/relationships/image" Target="../media/image-6-1.png"/><Relationship Id="rId4" Type="http://schemas.openxmlformats.org/officeDocument/2006/relationships/image" Target="../media/image-6-1.png"/><Relationship Id="rId5" Type="http://schemas.openxmlformats.org/officeDocument/2006/relationships/slideLayout" Target="../slideLayouts/slideLayout1.xml"/><Relationship Id="rId6"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18-2.png"/><Relationship Id="rId3" Type="http://schemas.openxmlformats.org/officeDocument/2006/relationships/slideLayout" Target="../slideLayouts/slideLayout1.xml"/><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1.png"/><Relationship Id="rId3" Type="http://schemas.openxmlformats.org/officeDocument/2006/relationships/image" Target="../media/image-10-3.jpeg"/><Relationship Id="rId4" Type="http://schemas.openxmlformats.org/officeDocument/2006/relationships/slideLayout" Target="../slideLayouts/slideLayout1.xml"/><Relationship Id="rId5"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image-28-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1.png"/><Relationship Id="rId3" Type="http://schemas.openxmlformats.org/officeDocument/2006/relationships/image" Target="../media/image-5-3.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9768840" y="1196975"/>
            <a:ext cx="4304030" cy="4304030"/>
          </a:xfrm>
          <a:prstGeom prst="ellipse">
            <a:avLst/>
          </a:prstGeom>
          <a:solidFill>
            <a:srgbClr val="FFFFFF">
              <a:alpha val="5098"/>
            </a:srgbClr>
          </a:solidFill>
          <a:ln/>
        </p:spPr>
      </p:sp>
      <p:sp>
        <p:nvSpPr>
          <p:cNvPr id="3"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0-d2nf84h8bjvh7rlj0950.jpg">    </p:cNvPr>
          <p:cNvPicPr>
            <a:picLocks noChangeAspect="1"/>
          </p:cNvPicPr>
          <p:nvPr/>
        </p:nvPicPr>
        <p:blipFill>
          <a:blip r:embed="rId1"/>
          <a:srcRect l="0" r="0" t="0" b="17387"/>
          <a:stretch/>
        </p:blipFill>
        <p:spPr>
          <a:xfrm>
            <a:off x="0" y="1131570"/>
            <a:ext cx="12193270" cy="5726430"/>
          </a:xfrm>
          <a:prstGeom prst="rect">
            <a:avLst/>
          </a:prstGeom>
        </p:spPr>
      </p:pic>
      <p:sp>
        <p:nvSpPr>
          <p:cNvPr id="5" name="Text 2"/>
          <p:cNvSpPr/>
          <p:nvPr/>
        </p:nvSpPr>
        <p:spPr>
          <a:xfrm>
            <a:off x="1515745" y="2106295"/>
            <a:ext cx="9159875" cy="1975048"/>
          </a:xfrm>
          <a:prstGeom prst="rect">
            <a:avLst/>
          </a:prstGeom>
          <a:noFill/>
          <a:ln/>
        </p:spPr>
        <p:txBody>
          <a:bodyPr wrap="square" lIns="0" tIns="0" rIns="0" bIns="0" rtlCol="0" anchor="t">
            <a:spAutoFit/>
          </a:bodyPr>
          <a:lstStyle/>
          <a:p>
            <a:pPr algn="ctr">
              <a:lnSpc>
                <a:spcPct val="120000"/>
              </a:lnSpc>
            </a:pPr>
            <a:r>
              <a:rPr lang="en-US" sz="5400" dirty="0">
                <a:solidFill>
                  <a:srgbClr val="FFFFFF"/>
                </a:solidFill>
                <a:latin typeface="MiSans" pitchFamily="34" charset="0"/>
                <a:ea typeface="MiSans" pitchFamily="34" charset="-122"/>
                <a:cs typeface="MiSans" pitchFamily="34" charset="-120"/>
              </a:rPr>
              <a:t>Cognitive Governance: AI Strategy Hygiene</a:t>
            </a:r>
            <a:endParaRPr lang="en-US" sz="1600" dirty="0"/>
          </a:p>
        </p:txBody>
      </p:sp>
      <p:sp>
        <p:nvSpPr>
          <p:cNvPr id="6" name="Text 3"/>
          <p:cNvSpPr/>
          <p:nvPr/>
        </p:nvSpPr>
        <p:spPr>
          <a:xfrm>
            <a:off x="4415155" y="5953760"/>
            <a:ext cx="1902460" cy="225425"/>
          </a:xfrm>
          <a:prstGeom prst="rect">
            <a:avLst/>
          </a:prstGeom>
          <a:noFill/>
          <a:ln/>
        </p:spPr>
        <p:txBody>
          <a:bodyPr wrap="square" lIns="0" tIns="0" rIns="0" bIns="0" rtlCol="0" anchor="t">
            <a:spAutoFit/>
          </a:bodyPr>
          <a:lstStyle/>
          <a:p>
            <a:pPr>
              <a:lnSpc>
                <a:spcPct val="100000"/>
              </a:lnSpc>
            </a:pPr>
            <a:r>
              <a:rPr lang="en-US" sz="1400" dirty="0">
                <a:solidFill>
                  <a:srgbClr val="FFFFFF"/>
                </a:solidFill>
                <a:latin typeface="MiSans" pitchFamily="34" charset="0"/>
                <a:ea typeface="MiSans" pitchFamily="34" charset="-122"/>
                <a:cs typeface="MiSans" pitchFamily="34" charset="-120"/>
              </a:rPr>
              <a:t>Kimi AI</a:t>
            </a:r>
            <a:endParaRPr lang="en-US" sz="1600" dirty="0"/>
          </a:p>
        </p:txBody>
      </p:sp>
      <p:sp>
        <p:nvSpPr>
          <p:cNvPr id="7" name="Text 4"/>
          <p:cNvSpPr/>
          <p:nvPr/>
        </p:nvSpPr>
        <p:spPr>
          <a:xfrm>
            <a:off x="6510020" y="5953760"/>
            <a:ext cx="2066925" cy="233680"/>
          </a:xfrm>
          <a:prstGeom prst="rect">
            <a:avLst/>
          </a:prstGeom>
          <a:noFill/>
          <a:ln/>
        </p:spPr>
        <p:txBody>
          <a:bodyPr wrap="square" lIns="0" tIns="0" rIns="0" bIns="0" rtlCol="0" anchor="t"/>
          <a:lstStyle/>
          <a:p>
            <a:pPr>
              <a:lnSpc>
                <a:spcPct val="100000"/>
              </a:lnSpc>
            </a:pPr>
            <a:r>
              <a:rPr lang="en-US" sz="1400" dirty="0">
                <a:solidFill>
                  <a:srgbClr val="FFFFFF"/>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spd val="med"/>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E1215"/>
        </a:solidFill>
      </p:bgPr>
    </p:bg>
    <p:spTree>
      <p:nvGrpSpPr>
        <p:cNvPr id="1" name=""/>
        <p:cNvGrpSpPr/>
        <p:nvPr/>
      </p:nvGrpSpPr>
      <p:grpSpPr>
        <a:xfrm>
          <a:off x="0" y="0"/>
          <a:ext cx="0" cy="0"/>
          <a:chOff x="0" y="0"/>
          <a:chExt cx="0" cy="0"/>
        </a:xfrm>
      </p:grpSpPr>
      <p:sp>
        <p:nvSpPr>
          <p:cNvPr id="2" name="Text 0"/>
          <p:cNvSpPr/>
          <p:nvPr/>
        </p:nvSpPr>
        <p:spPr>
          <a:xfrm>
            <a:off x="375285" y="2637155"/>
            <a:ext cx="3931920" cy="2281555"/>
          </a:xfrm>
          <a:prstGeom prst="rect">
            <a:avLst/>
          </a:prstGeom>
          <a:noFill/>
          <a:ln/>
        </p:spPr>
        <p:txBody>
          <a:bodyPr wrap="square" lIns="45720" tIns="45720" rIns="45720" bIns="45720" rtlCol="0" anchor="t"/>
          <a:lstStyle/>
          <a:p>
            <a:pPr>
              <a:lnSpc>
                <a:spcPct val="130000"/>
              </a:lnSpc>
            </a:pPr>
            <a:r>
              <a:rPr lang="en-US" sz="2800" dirty="0">
                <a:solidFill>
                  <a:srgbClr val="218EC1"/>
                </a:solidFill>
                <a:latin typeface="MiSans" pitchFamily="34" charset="0"/>
                <a:ea typeface="MiSans" pitchFamily="34" charset="-122"/>
                <a:cs typeface="MiSans" pitchFamily="34" charset="-120"/>
              </a:rPr>
              <a:t>Automation Bias vs Aversion</a:t>
            </a:r>
            <a:endParaRPr lang="en-US" sz="1600" dirty="0"/>
          </a:p>
        </p:txBody>
      </p:sp>
      <p:pic>
        <p:nvPicPr>
          <p:cNvPr id="3" name="Image 0" descr="https://kimi-img.moonshot.cn/pub/slides/slides_tmpl/image/25-08-27-20:03:33-d2nf8598bjvh7rlj09d0.png">    </p:cNvPr>
          <p:cNvPicPr>
            <a:picLocks noChangeAspect="1"/>
          </p:cNvPicPr>
          <p:nvPr/>
        </p:nvPicPr>
        <p:blipFill>
          <a:blip r:embed="rId1"/>
          <a:stretch>
            <a:fillRect/>
          </a:stretch>
        </p:blipFill>
        <p:spPr>
          <a:xfrm rot="20700000">
            <a:off x="701675" y="4720590"/>
            <a:ext cx="1534160" cy="1534160"/>
          </a:xfrm>
          <a:prstGeom prst="rect">
            <a:avLst/>
          </a:prstGeom>
        </p:spPr>
      </p:pic>
      <p:pic>
        <p:nvPicPr>
          <p:cNvPr id="4" name="Image 1" descr="https://kimi-img.moonshot.cn/pub/slides/slides_tmpl/image/25-08-27-20:03:33-d2nf8598bjvh7rlj09d0.png">    </p:cNvPr>
          <p:cNvPicPr>
            <a:picLocks noChangeAspect="1"/>
          </p:cNvPicPr>
          <p:nvPr/>
        </p:nvPicPr>
        <p:blipFill>
          <a:blip r:embed="rId2"/>
          <a:stretch>
            <a:fillRect/>
          </a:stretch>
        </p:blipFill>
        <p:spPr>
          <a:xfrm rot="900000">
            <a:off x="1675765" y="4004310"/>
            <a:ext cx="1032510" cy="1032510"/>
          </a:xfrm>
          <a:prstGeom prst="rect">
            <a:avLst/>
          </a:prstGeom>
        </p:spPr>
      </p:pic>
      <p:pic>
        <p:nvPicPr>
          <p:cNvPr id="5" name="Image 2" descr="https://kimi-img.moonshot.cn/pub/slides/slides_tmpl/image/25-08-27-20:03:33-d2nf8598bjvh7rlj09c0.jpeg">    </p:cNvPr>
          <p:cNvPicPr>
            <a:picLocks noChangeAspect="1"/>
          </p:cNvPicPr>
          <p:nvPr/>
        </p:nvPicPr>
        <p:blipFill>
          <a:blip r:embed="rId3"/>
          <a:srcRect l="0" r="0" t="20148" b="37137"/>
          <a:stretch/>
        </p:blipFill>
        <p:spPr>
          <a:xfrm>
            <a:off x="0" y="0"/>
            <a:ext cx="12192635" cy="2232025"/>
          </a:xfrm>
          <a:prstGeom prst="rect">
            <a:avLst/>
          </a:prstGeom>
        </p:spPr>
      </p:pic>
      <p:sp>
        <p:nvSpPr>
          <p:cNvPr id="6" name="Shape 1"/>
          <p:cNvSpPr/>
          <p:nvPr/>
        </p:nvSpPr>
        <p:spPr>
          <a:xfrm>
            <a:off x="-12065" y="5080"/>
            <a:ext cx="12216765" cy="2231390"/>
          </a:xfrm>
          <a:prstGeom prst="rect">
            <a:avLst/>
          </a:prstGeom>
          <a:gradFill rotWithShape="1" flip="none">
            <a:gsLst>
              <a:gs pos="0">
                <a:srgbClr val="D4EDF8">
                  <a:alpha val="26000"/>
                </a:srgbClr>
              </a:gs>
              <a:gs pos="50000">
                <a:srgbClr val="28A4DE">
                  <a:alpha val="0"/>
                </a:srgbClr>
              </a:gs>
              <a:gs pos="100000">
                <a:srgbClr val="115372">
                  <a:alpha val="26000"/>
                </a:srgbClr>
              </a:gs>
            </a:gsLst>
            <a:lin ang="2700000" scaled="1"/>
          </a:gradFill>
          <a:ln/>
        </p:spPr>
      </p:sp>
      <p:sp>
        <p:nvSpPr>
          <p:cNvPr id="7" name="Text 2"/>
          <p:cNvSpPr/>
          <p:nvPr/>
        </p:nvSpPr>
        <p:spPr>
          <a:xfrm>
            <a:off x="-12065" y="5080"/>
            <a:ext cx="12216765" cy="2231390"/>
          </a:xfrm>
          <a:prstGeom prst="rect">
            <a:avLst/>
          </a:prstGeom>
          <a:noFill/>
          <a:ln/>
        </p:spPr>
        <p:txBody>
          <a:bodyPr wrap="square" lIns="0" tIns="0" rIns="0" bIns="0" rtlCol="0" anchor="t"/>
          <a:lstStyle/>
          <a:p>
            <a:pPr>
              <a:lnSpc>
                <a:spcPct val="100000"/>
              </a:lnSpc>
            </a:pPr>
            <a:endParaRPr lang="en-US" sz="1600" dirty="0"/>
          </a:p>
        </p:txBody>
      </p:sp>
      <p:sp>
        <p:nvSpPr>
          <p:cNvPr id="8" name="Text 3"/>
          <p:cNvSpPr/>
          <p:nvPr/>
        </p:nvSpPr>
        <p:spPr>
          <a:xfrm>
            <a:off x="4307205" y="2708275"/>
            <a:ext cx="2489200" cy="1717040"/>
          </a:xfrm>
          <a:prstGeom prst="rect">
            <a:avLst/>
          </a:prstGeom>
          <a:noFill/>
          <a:ln/>
        </p:spPr>
        <p:txBody>
          <a:bodyPr wrap="square" lIns="45720" tIns="45720" rIns="45720" bIns="45720" rtlCol="0" anchor="t"/>
          <a:lstStyle/>
          <a:p>
            <a:pPr>
              <a:lnSpc>
                <a:spcPct val="130000"/>
              </a:lnSpc>
            </a:pPr>
            <a:r>
              <a:rPr lang="en-US" sz="2000" dirty="0">
                <a:solidFill>
                  <a:srgbClr val="7EC9EB"/>
                </a:solidFill>
                <a:latin typeface="MiSans" pitchFamily="34" charset="0"/>
                <a:ea typeface="MiSans" pitchFamily="34" charset="-122"/>
                <a:cs typeface="MiSans" pitchFamily="34" charset="-120"/>
              </a:rPr>
              <a:t>Meta-Analytic Evidence</a:t>
            </a:r>
            <a:endParaRPr lang="en-US" sz="1600" dirty="0"/>
          </a:p>
        </p:txBody>
      </p:sp>
      <p:sp>
        <p:nvSpPr>
          <p:cNvPr id="9" name="Text 4"/>
          <p:cNvSpPr/>
          <p:nvPr/>
        </p:nvSpPr>
        <p:spPr>
          <a:xfrm>
            <a:off x="6796405" y="2719070"/>
            <a:ext cx="5201285" cy="1584920"/>
          </a:xfrm>
          <a:prstGeom prst="rect">
            <a:avLst/>
          </a:prstGeom>
          <a:noFill/>
          <a:ln/>
        </p:spPr>
        <p:txBody>
          <a:bodyPr wrap="square" lIns="45720" tIns="45720" rIns="45720" bIns="4572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Meta-analytic evidence from decision support systems research shows that users swing between over-reliance on AI models after correct predictions and abrupt distrust after one error. This highlights the need for balanced decision-making processes.</a:t>
            </a:r>
            <a:endParaRPr lang="en-US" sz="1600" dirty="0"/>
          </a:p>
        </p:txBody>
      </p:sp>
      <p:sp>
        <p:nvSpPr>
          <p:cNvPr id="10" name="Text 5"/>
          <p:cNvSpPr/>
          <p:nvPr/>
        </p:nvSpPr>
        <p:spPr>
          <a:xfrm>
            <a:off x="4307205" y="4584065"/>
            <a:ext cx="2489200" cy="1717040"/>
          </a:xfrm>
          <a:prstGeom prst="rect">
            <a:avLst/>
          </a:prstGeom>
          <a:noFill/>
          <a:ln/>
        </p:spPr>
        <p:txBody>
          <a:bodyPr wrap="square" lIns="45720" tIns="45720" rIns="45720" bIns="45720" rtlCol="0" anchor="t"/>
          <a:lstStyle/>
          <a:p>
            <a:pPr>
              <a:lnSpc>
                <a:spcPct val="130000"/>
              </a:lnSpc>
            </a:pPr>
            <a:r>
              <a:rPr lang="en-US" sz="2000" dirty="0">
                <a:solidFill>
                  <a:srgbClr val="7EC9EB"/>
                </a:solidFill>
                <a:latin typeface="MiSans" pitchFamily="34" charset="0"/>
                <a:ea typeface="MiSans" pitchFamily="34" charset="-122"/>
                <a:cs typeface="MiSans" pitchFamily="34" charset="-120"/>
              </a:rPr>
              <a:t>High-Ambiguity Contexts</a:t>
            </a:r>
            <a:endParaRPr lang="en-US" sz="1600" dirty="0"/>
          </a:p>
        </p:txBody>
      </p:sp>
      <p:sp>
        <p:nvSpPr>
          <p:cNvPr id="11" name="Text 6"/>
          <p:cNvSpPr/>
          <p:nvPr/>
        </p:nvSpPr>
        <p:spPr>
          <a:xfrm>
            <a:off x="6796405" y="4594860"/>
            <a:ext cx="5201285" cy="1268016"/>
          </a:xfrm>
          <a:prstGeom prst="rect">
            <a:avLst/>
          </a:prstGeom>
          <a:noFill/>
          <a:ln/>
        </p:spPr>
        <p:txBody>
          <a:bodyPr wrap="square" lIns="45720" tIns="45720" rIns="45720" bIns="4572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Existing studies on automation bias and aversion primarily focus on operational tasks. There is a lack of research on strategic, high-ambiguity contexts where failure costs are existential for startups.</a:t>
            </a:r>
            <a:endParaRPr lang="en-US" sz="1600" dirty="0"/>
          </a:p>
        </p:txBody>
      </p:sp>
    </p:spTree>
  </p:cSld>
  <p:clrMapOvr>
    <a:masterClrMapping/>
  </p:clrMapOvr>
  <p:transition>
    <p:fade/>
    <p:spd val="med"/>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1-d2nf84p8bjvh7rlj098g.png">    </p:cNvPr>
          <p:cNvPicPr>
            <a:picLocks noChangeAspect="1"/>
          </p:cNvPicPr>
          <p:nvPr/>
        </p:nvPicPr>
        <p:blipFill>
          <a:blip r:embed="rId1"/>
          <a:stretch>
            <a:fillRect/>
          </a:stretch>
        </p:blipFill>
        <p:spPr>
          <a:xfrm>
            <a:off x="979805" y="3507105"/>
            <a:ext cx="4853940" cy="2903855"/>
          </a:xfrm>
          <a:prstGeom prst="rect">
            <a:avLst/>
          </a:prstGeom>
        </p:spPr>
      </p:pic>
      <p:pic>
        <p:nvPicPr>
          <p:cNvPr id="3" name="Image 1" descr="https://kimi-img.moonshot.cn/pub/slides/slides_tmpl/image/25-08-27-20:03:32-d2nf8518bjvh7rlj099g.png">    </p:cNvPr>
          <p:cNvPicPr>
            <a:picLocks noChangeAspect="1"/>
          </p:cNvPicPr>
          <p:nvPr/>
        </p:nvPicPr>
        <p:blipFill>
          <a:blip r:embed="rId2"/>
          <a:stretch>
            <a:fillRect/>
          </a:stretch>
        </p:blipFill>
        <p:spPr>
          <a:xfrm>
            <a:off x="6457950" y="3507105"/>
            <a:ext cx="4853940" cy="2903855"/>
          </a:xfrm>
          <a:prstGeom prst="rect">
            <a:avLst/>
          </a:prstGeom>
        </p:spPr>
      </p:pic>
      <p:sp>
        <p:nvSpPr>
          <p:cNvPr id="4" name="Shape 0"/>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5" name="Text 1"/>
          <p:cNvSpPr/>
          <p:nvPr/>
        </p:nvSpPr>
        <p:spPr>
          <a:xfrm>
            <a:off x="713105" y="403225"/>
            <a:ext cx="600710" cy="6019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2"/>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Psychological Safety &amp; Voice</a:t>
            </a:r>
            <a:endParaRPr lang="en-US" sz="1600" dirty="0"/>
          </a:p>
        </p:txBody>
      </p:sp>
      <p:sp>
        <p:nvSpPr>
          <p:cNvPr id="7" name="Text 3"/>
          <p:cNvSpPr/>
          <p:nvPr/>
        </p:nvSpPr>
        <p:spPr>
          <a:xfrm>
            <a:off x="1002030" y="1599565"/>
            <a:ext cx="10412756" cy="1027430"/>
          </a:xfrm>
          <a:prstGeom prst="rect">
            <a:avLst/>
          </a:prstGeom>
          <a:noFill/>
          <a:ln/>
        </p:spPr>
        <p:txBody>
          <a:bodyPr wrap="square" lIns="0" tIns="0" rIns="0" bIns="0" rtlCol="0" anchor="t"/>
          <a:lstStyle/>
          <a:p>
            <a:pPr>
              <a:lnSpc>
                <a:spcPct val="100000"/>
              </a:lnSpc>
            </a:pPr>
            <a:r>
              <a:rPr lang="en-US" sz="2400" dirty="0">
                <a:solidFill>
                  <a:srgbClr val="7EC9EB"/>
                </a:solidFill>
                <a:latin typeface="MiSans" pitchFamily="34" charset="0"/>
                <a:ea typeface="MiSans" pitchFamily="34" charset="-122"/>
                <a:cs typeface="MiSans" pitchFamily="34" charset="-120"/>
              </a:rPr>
              <a:t>Team Learning</a:t>
            </a:r>
            <a:endParaRPr lang="en-US" sz="1600" dirty="0"/>
          </a:p>
        </p:txBody>
      </p:sp>
      <p:sp>
        <p:nvSpPr>
          <p:cNvPr id="8" name="Text 4"/>
          <p:cNvSpPr/>
          <p:nvPr/>
        </p:nvSpPr>
        <p:spPr>
          <a:xfrm>
            <a:off x="1018804" y="2166620"/>
            <a:ext cx="10412756" cy="2315210"/>
          </a:xfrm>
          <a:prstGeom prst="rect">
            <a:avLst/>
          </a:prstGeom>
          <a:noFill/>
          <a:ln/>
        </p:spPr>
        <p:txBody>
          <a:bodyPr wrap="square" lIns="0" tIns="0" rIns="0" bIns="0" rtlCol="0" anchor="t"/>
          <a:lstStyle/>
          <a:p>
            <a:pPr>
              <a:lnSpc>
                <a:spcPct val="130000"/>
              </a:lnSpc>
            </a:pPr>
            <a:r>
              <a:rPr lang="en-US" sz="1800" dirty="0">
                <a:solidFill>
                  <a:srgbClr val="FFFFFF"/>
                </a:solidFill>
                <a:latin typeface="MiSans" pitchFamily="34" charset="0"/>
                <a:ea typeface="MiSans" pitchFamily="34" charset="-122"/>
                <a:cs typeface="MiSans" pitchFamily="34" charset="-120"/>
              </a:rPr>
              <a:t>Edmondson’s work demonstrates that team learning hinges on members feeling safe to voice dissent. Psychological safety is a mediating mechanism through which decision hygiene may influence both deliberative quality and subsequent venture performance.</a:t>
            </a:r>
            <a:endParaRPr lang="en-US" sz="1600" dirty="0"/>
          </a:p>
        </p:txBody>
      </p:sp>
    </p:spTree>
  </p:cSld>
  <p:clrMapOvr>
    <a:masterClrMapping/>
  </p:clrMapOvr>
  <p:transition>
    <p:fade/>
    <p:spd val="med"/>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bg.png">    </p:cNvPr>
          <p:cNvPicPr>
            <a:picLocks noChangeAspect="1"/>
          </p:cNvPicPr>
          <p:nvPr/>
        </p:nvPicPr>
        <p:blipFill>
          <a:blip r:embed="rId1"/>
          <a:srcRect l="8389" r="0" t="15000" b="0"/>
          <a:stretch/>
        </p:blipFill>
        <p:spPr>
          <a:xfrm>
            <a:off x="0" y="0"/>
            <a:ext cx="12193200" cy="6856575"/>
          </a:xfrm>
          <a:prstGeom prst="rect">
            <a:avLst/>
          </a:prstGeom>
        </p:spPr>
      </p:pic>
      <p:sp>
        <p:nvSpPr>
          <p:cNvPr id="3" name="Shape 0"/>
          <p:cNvSpPr/>
          <p:nvPr/>
        </p:nvSpPr>
        <p:spPr>
          <a:xfrm>
            <a:off x="9768840" y="1196975"/>
            <a:ext cx="4304030" cy="4304030"/>
          </a:xfrm>
          <a:prstGeom prst="ellipse">
            <a:avLst/>
          </a:prstGeom>
          <a:solidFill>
            <a:srgbClr val="FFFFFF">
              <a:alpha val="5098"/>
            </a:srgbClr>
          </a:solidFill>
          <a:ln/>
        </p:spPr>
      </p:sp>
      <p:sp>
        <p:nvSpPr>
          <p:cNvPr id="4"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5" name="Text 2"/>
          <p:cNvSpPr/>
          <p:nvPr/>
        </p:nvSpPr>
        <p:spPr>
          <a:xfrm>
            <a:off x="1459230" y="2247900"/>
            <a:ext cx="1612900" cy="1098550"/>
          </a:xfrm>
          <a:prstGeom prst="rect">
            <a:avLst/>
          </a:prstGeom>
          <a:noFill/>
          <a:ln/>
        </p:spPr>
        <p:txBody>
          <a:bodyPr wrap="square" lIns="0" tIns="0" rIns="0" bIns="0" rtlCol="0" anchor="t"/>
          <a:lstStyle/>
          <a:p>
            <a:pPr>
              <a:lnSpc>
                <a:spcPct val="100000"/>
              </a:lnSpc>
            </a:pPr>
            <a:r>
              <a:rPr lang="en-US" sz="8000" dirty="0">
                <a:solidFill>
                  <a:srgbClr val="218EC1"/>
                </a:solidFill>
                <a:latin typeface="MiSans" pitchFamily="34" charset="0"/>
                <a:ea typeface="MiSans" pitchFamily="34" charset="-122"/>
                <a:cs typeface="MiSans" pitchFamily="34" charset="-120"/>
              </a:rPr>
              <a:t>03</a:t>
            </a:r>
            <a:endParaRPr lang="en-US" sz="1600" dirty="0"/>
          </a:p>
        </p:txBody>
      </p:sp>
      <p:sp>
        <p:nvSpPr>
          <p:cNvPr id="6" name="Text 3"/>
          <p:cNvSpPr/>
          <p:nvPr/>
        </p:nvSpPr>
        <p:spPr>
          <a:xfrm>
            <a:off x="1440180" y="3517900"/>
            <a:ext cx="9516745" cy="1183640"/>
          </a:xfrm>
          <a:prstGeom prst="rect">
            <a:avLst/>
          </a:prstGeom>
          <a:noFill/>
          <a:ln/>
        </p:spPr>
        <p:txBody>
          <a:bodyPr wrap="square" lIns="0" tIns="0" rIns="0" bIns="0" rtlCol="0" anchor="t"/>
          <a:lstStyle/>
          <a:p>
            <a:pPr>
              <a:lnSpc>
                <a:spcPct val="100000"/>
              </a:lnSpc>
            </a:pPr>
            <a:r>
              <a:rPr lang="en-US" sz="4400" dirty="0">
                <a:solidFill>
                  <a:srgbClr val="FFFFFF"/>
                </a:solidFill>
                <a:latin typeface="MiSans" pitchFamily="34" charset="0"/>
                <a:ea typeface="MiSans" pitchFamily="34" charset="-122"/>
                <a:cs typeface="MiSans" pitchFamily="34" charset="-120"/>
              </a:rPr>
              <a:t>Framework</a:t>
            </a:r>
            <a:endParaRPr lang="en-US" sz="1600" dirty="0"/>
          </a:p>
        </p:txBody>
      </p:sp>
    </p:spTree>
  </p:cSld>
  <p:clrMapOvr>
    <a:masterClrMapping/>
  </p:clrMapOvr>
  <p:transition>
    <p:fade/>
    <p:spd val="med"/>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4457065" y="2061210"/>
            <a:ext cx="3399155" cy="8258810"/>
          </a:xfrm>
          <a:prstGeom prst="round2SameRect">
            <a:avLst>
              <a:gd name="adj1" fmla="val 50000"/>
              <a:gd name="adj2" fmla="val 0"/>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3" name="Text 1"/>
          <p:cNvSpPr/>
          <p:nvPr/>
        </p:nvSpPr>
        <p:spPr>
          <a:xfrm>
            <a:off x="4457065" y="2061210"/>
            <a:ext cx="3399155" cy="825881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rot="10800000">
            <a:off x="8328660" y="-2260600"/>
            <a:ext cx="3399155" cy="8258810"/>
          </a:xfrm>
          <a:prstGeom prst="round2SameRect">
            <a:avLst>
              <a:gd name="adj1" fmla="val 50000"/>
              <a:gd name="adj2" fmla="val 0"/>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5" name="Text 3"/>
          <p:cNvSpPr/>
          <p:nvPr/>
        </p:nvSpPr>
        <p:spPr>
          <a:xfrm rot="10800000">
            <a:off x="8328660" y="-2260600"/>
            <a:ext cx="3399155" cy="8258810"/>
          </a:xfrm>
          <a:prstGeom prst="rect">
            <a:avLst/>
          </a:prstGeom>
          <a:noFill/>
          <a:ln/>
        </p:spPr>
        <p:txBody>
          <a:bodyPr wrap="square" lIns="0" tIns="0" rIns="0" bIns="0" rtlCol="0" anchor="t"/>
          <a:lstStyle/>
          <a:p>
            <a:pPr>
              <a:lnSpc>
                <a:spcPct val="100000"/>
              </a:lnSpc>
            </a:pPr>
            <a:endParaRPr lang="en-US" sz="1600" dirty="0"/>
          </a:p>
        </p:txBody>
      </p:sp>
      <p:sp>
        <p:nvSpPr>
          <p:cNvPr id="6" name="Shape 4"/>
          <p:cNvSpPr/>
          <p:nvPr/>
        </p:nvSpPr>
        <p:spPr>
          <a:xfrm>
            <a:off x="1919605" y="-5283835"/>
            <a:ext cx="8323580" cy="8323580"/>
          </a:xfrm>
          <a:prstGeom prst="ellipse">
            <a:avLst/>
          </a:prstGeom>
          <a:solidFill>
            <a:srgbClr val="FFFFFF">
              <a:alpha val="5098"/>
            </a:srgbClr>
          </a:solidFill>
          <a:ln/>
        </p:spPr>
      </p:sp>
      <p:sp>
        <p:nvSpPr>
          <p:cNvPr id="7" name="Text 5"/>
          <p:cNvSpPr/>
          <p:nvPr/>
        </p:nvSpPr>
        <p:spPr>
          <a:xfrm>
            <a:off x="1919605" y="-5283835"/>
            <a:ext cx="8323580" cy="8323580"/>
          </a:xfrm>
          <a:prstGeom prst="rect">
            <a:avLst/>
          </a:prstGeom>
          <a:noFill/>
          <a:ln/>
        </p:spPr>
        <p:txBody>
          <a:bodyPr wrap="square" lIns="0" tIns="0" rIns="0" bIns="0" rtlCol="0" anchor="t"/>
          <a:lstStyle/>
          <a:p>
            <a:pPr>
              <a:lnSpc>
                <a:spcPct val="100000"/>
              </a:lnSpc>
            </a:pPr>
            <a:endParaRPr lang="en-US" sz="1600" dirty="0"/>
          </a:p>
        </p:txBody>
      </p:sp>
      <p:sp>
        <p:nvSpPr>
          <p:cNvPr id="8" name="Shape 6"/>
          <p:cNvSpPr/>
          <p:nvPr/>
        </p:nvSpPr>
        <p:spPr>
          <a:xfrm>
            <a:off x="9768840" y="1196975"/>
            <a:ext cx="4304030" cy="4304030"/>
          </a:xfrm>
          <a:prstGeom prst="ellipse">
            <a:avLst/>
          </a:prstGeom>
          <a:solidFill>
            <a:srgbClr val="FFFFFF">
              <a:alpha val="5098"/>
            </a:srgbClr>
          </a:solidFill>
          <a:ln/>
        </p:spPr>
      </p:sp>
      <p:sp>
        <p:nvSpPr>
          <p:cNvPr id="9" name="Text 7"/>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10" name="Shape 8"/>
          <p:cNvSpPr/>
          <p:nvPr/>
        </p:nvSpPr>
        <p:spPr>
          <a:xfrm rot="10800000">
            <a:off x="1952625" y="4520565"/>
            <a:ext cx="386080" cy="772160"/>
          </a:xfrm>
          <a:custGeom>
            <a:avLst/>
            <a:gdLst/>
            <a:ahLst/>
            <a:cxnLst/>
            <a:rect l="l" t="t" r="r" b="b"/>
            <a:pathLst>
              <a:path w="386080" h="772160">
                <a:moveTo>
                  <a:pt x="0" y="671399"/>
                </a:moveTo>
                <a:lnTo>
                  <a:pt x="0" y="0"/>
                </a:lnTo>
                <a:lnTo>
                  <a:pt x="386080" y="772160"/>
                </a:lnTo>
                <a:lnTo>
                  <a:pt x="0" y="671399"/>
                </a:lnTo>
                <a:close/>
              </a:path>
            </a:pathLst>
          </a:custGeom>
          <a:gradFill rotWithShape="1" flip="none">
            <a:gsLst>
              <a:gs pos="0">
                <a:srgbClr val="3CACE1"/>
              </a:gs>
              <a:gs pos="7000">
                <a:srgbClr val="3CACE1"/>
              </a:gs>
              <a:gs pos="100000">
                <a:srgbClr val="A9DAF2">
                  <a:alpha val="0"/>
                </a:srgbClr>
              </a:gs>
            </a:gsLst>
            <a:lin ang="17700000" scaled="1"/>
          </a:gradFill>
          <a:ln w="6350">
            <a:gradFill rotWithShape="1" flip="none">
              <a:gsLst>
                <a:gs pos="0">
                  <a:srgbClr val="FFFFFF"/>
                </a:gs>
                <a:gs pos="43000">
                  <a:srgbClr val="FFFFFF">
                    <a:alpha val="0"/>
                  </a:srgbClr>
                </a:gs>
                <a:gs pos="100000">
                  <a:srgbClr val="FFFFFF">
                    <a:alpha val="0"/>
                  </a:srgbClr>
                </a:gs>
              </a:gsLst>
              <a:lin ang="19680000" scaled="1"/>
            </a:gradFill>
            <a:prstDash val="solid"/>
          </a:ln>
        </p:spPr>
      </p:sp>
      <p:sp>
        <p:nvSpPr>
          <p:cNvPr id="11" name="Text 9"/>
          <p:cNvSpPr/>
          <p:nvPr/>
        </p:nvSpPr>
        <p:spPr>
          <a:xfrm rot="10800000">
            <a:off x="1952625" y="4520565"/>
            <a:ext cx="386080" cy="77216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flipH="1" rot="10800000">
            <a:off x="2336800" y="4520565"/>
            <a:ext cx="386080" cy="772160"/>
          </a:xfrm>
          <a:custGeom>
            <a:avLst/>
            <a:gdLst/>
            <a:ahLst/>
            <a:cxnLst/>
            <a:rect l="l" t="t" r="r" b="b"/>
            <a:pathLst>
              <a:path w="386080" h="772160">
                <a:moveTo>
                  <a:pt x="0" y="671399"/>
                </a:moveTo>
                <a:lnTo>
                  <a:pt x="0" y="0"/>
                </a:lnTo>
                <a:lnTo>
                  <a:pt x="386080" y="772160"/>
                </a:lnTo>
                <a:lnTo>
                  <a:pt x="0" y="671399"/>
                </a:lnTo>
                <a:close/>
              </a:path>
            </a:pathLst>
          </a:custGeom>
          <a:gradFill rotWithShape="1" flip="none">
            <a:gsLst>
              <a:gs pos="0">
                <a:srgbClr val="28A4DE"/>
              </a:gs>
              <a:gs pos="7000">
                <a:srgbClr val="28A4DE"/>
              </a:gs>
              <a:gs pos="100000">
                <a:srgbClr val="A9DAF2">
                  <a:alpha val="0"/>
                </a:srgbClr>
              </a:gs>
            </a:gsLst>
            <a:lin ang="19200000" scaled="1"/>
          </a:gradFill>
          <a:ln w="6350">
            <a:gradFill rotWithShape="1" flip="none">
              <a:gsLst>
                <a:gs pos="0">
                  <a:srgbClr val="FFFFFF"/>
                </a:gs>
                <a:gs pos="54000">
                  <a:srgbClr val="FFFFFF">
                    <a:alpha val="0"/>
                  </a:srgbClr>
                </a:gs>
                <a:gs pos="100000">
                  <a:srgbClr val="FFFFFF">
                    <a:alpha val="0"/>
                  </a:srgbClr>
                </a:gs>
              </a:gsLst>
              <a:lin ang="18120000" scaled="1"/>
            </a:gradFill>
            <a:prstDash val="solid"/>
          </a:ln>
        </p:spPr>
      </p:sp>
      <p:sp>
        <p:nvSpPr>
          <p:cNvPr id="13" name="Text 11"/>
          <p:cNvSpPr/>
          <p:nvPr/>
        </p:nvSpPr>
        <p:spPr>
          <a:xfrm rot="10800000">
            <a:off x="2336800" y="4520565"/>
            <a:ext cx="386080" cy="77216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52625" y="4420235"/>
            <a:ext cx="770255" cy="201295"/>
          </a:xfrm>
          <a:prstGeom prst="flowChartDecision">
            <a:avLst/>
          </a:prstGeom>
          <a:gradFill rotWithShape="1" flip="none">
            <a:gsLst>
              <a:gs pos="0">
                <a:srgbClr val="219ED8"/>
              </a:gs>
              <a:gs pos="9000">
                <a:srgbClr val="219ED8"/>
              </a:gs>
              <a:gs pos="100000">
                <a:srgbClr val="7EC9EB"/>
              </a:gs>
            </a:gsLst>
            <a:lin ang="16200000" scaled="1"/>
          </a:gradFill>
          <a:ln/>
        </p:spPr>
      </p:sp>
      <p:sp>
        <p:nvSpPr>
          <p:cNvPr id="15" name="Text 13"/>
          <p:cNvSpPr/>
          <p:nvPr/>
        </p:nvSpPr>
        <p:spPr>
          <a:xfrm>
            <a:off x="1952625" y="4420235"/>
            <a:ext cx="770255" cy="20129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rot="10800000">
            <a:off x="974090" y="3281045"/>
            <a:ext cx="1367790" cy="2740025"/>
          </a:xfrm>
          <a:custGeom>
            <a:avLst/>
            <a:gdLst/>
            <a:ahLst/>
            <a:cxnLst/>
            <a:rect l="l" t="t" r="r" b="b"/>
            <a:pathLst>
              <a:path w="1367790" h="2740025">
                <a:moveTo>
                  <a:pt x="0" y="2382471"/>
                </a:moveTo>
                <a:lnTo>
                  <a:pt x="0" y="0"/>
                </a:lnTo>
                <a:lnTo>
                  <a:pt x="1367790" y="2740025"/>
                </a:lnTo>
                <a:lnTo>
                  <a:pt x="0" y="2382471"/>
                </a:lnTo>
                <a:close/>
              </a:path>
            </a:pathLst>
          </a:custGeom>
          <a:gradFill rotWithShape="1" flip="none">
            <a:gsLst>
              <a:gs pos="0">
                <a:srgbClr val="3CACE1"/>
              </a:gs>
              <a:gs pos="7000">
                <a:srgbClr val="3CACE1"/>
              </a:gs>
              <a:gs pos="100000">
                <a:srgbClr val="A9DAF2">
                  <a:alpha val="0"/>
                </a:srgbClr>
              </a:gs>
            </a:gsLst>
            <a:lin ang="17700000" scaled="1"/>
          </a:gradFill>
          <a:ln w="15875">
            <a:gradFill rotWithShape="1" flip="none">
              <a:gsLst>
                <a:gs pos="0">
                  <a:srgbClr val="FFFFFF"/>
                </a:gs>
                <a:gs pos="43000">
                  <a:srgbClr val="FFFFFF">
                    <a:alpha val="0"/>
                  </a:srgbClr>
                </a:gs>
                <a:gs pos="100000">
                  <a:srgbClr val="FFFFFF">
                    <a:alpha val="0"/>
                  </a:srgbClr>
                </a:gs>
              </a:gsLst>
              <a:lin ang="19680000" scaled="1"/>
            </a:gradFill>
            <a:prstDash val="solid"/>
          </a:ln>
        </p:spPr>
      </p:sp>
      <p:sp>
        <p:nvSpPr>
          <p:cNvPr id="17" name="Text 15"/>
          <p:cNvSpPr/>
          <p:nvPr/>
        </p:nvSpPr>
        <p:spPr>
          <a:xfrm rot="10800000">
            <a:off x="974090" y="3281045"/>
            <a:ext cx="1367790" cy="274002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flipH="1" rot="10800000">
            <a:off x="2336800" y="3281045"/>
            <a:ext cx="1367790" cy="2740025"/>
          </a:xfrm>
          <a:custGeom>
            <a:avLst/>
            <a:gdLst/>
            <a:ahLst/>
            <a:cxnLst/>
            <a:rect l="l" t="t" r="r" b="b"/>
            <a:pathLst>
              <a:path w="1367790" h="2740025">
                <a:moveTo>
                  <a:pt x="0" y="2382471"/>
                </a:moveTo>
                <a:lnTo>
                  <a:pt x="0" y="0"/>
                </a:lnTo>
                <a:lnTo>
                  <a:pt x="1367790" y="2740025"/>
                </a:lnTo>
                <a:lnTo>
                  <a:pt x="0" y="2382471"/>
                </a:lnTo>
                <a:close/>
              </a:path>
            </a:pathLst>
          </a:custGeom>
          <a:gradFill rotWithShape="1" flip="none">
            <a:gsLst>
              <a:gs pos="0">
                <a:srgbClr val="28A4DE"/>
              </a:gs>
              <a:gs pos="7000">
                <a:srgbClr val="28A4DE"/>
              </a:gs>
              <a:gs pos="100000">
                <a:srgbClr val="A9DAF2">
                  <a:alpha val="0"/>
                </a:srgbClr>
              </a:gs>
            </a:gsLst>
            <a:lin ang="19200000" scaled="1"/>
          </a:gradFill>
          <a:ln w="15875">
            <a:gradFill rotWithShape="1" flip="none">
              <a:gsLst>
                <a:gs pos="0">
                  <a:srgbClr val="FFFFFF"/>
                </a:gs>
                <a:gs pos="54000">
                  <a:srgbClr val="FFFFFF">
                    <a:alpha val="0"/>
                  </a:srgbClr>
                </a:gs>
                <a:gs pos="100000">
                  <a:srgbClr val="FFFFFF">
                    <a:alpha val="0"/>
                  </a:srgbClr>
                </a:gs>
              </a:gsLst>
              <a:lin ang="18120000" scaled="1"/>
            </a:gradFill>
            <a:prstDash val="solid"/>
          </a:ln>
        </p:spPr>
      </p:sp>
      <p:sp>
        <p:nvSpPr>
          <p:cNvPr id="19" name="Text 17"/>
          <p:cNvSpPr/>
          <p:nvPr/>
        </p:nvSpPr>
        <p:spPr>
          <a:xfrm rot="10800000">
            <a:off x="2336800" y="3281045"/>
            <a:ext cx="1367790" cy="274002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727200" y="6042025"/>
            <a:ext cx="1226820" cy="219710"/>
          </a:xfrm>
          <a:prstGeom prst="ellipse">
            <a:avLst/>
          </a:prstGeom>
          <a:solidFill>
            <a:srgbClr val="7EC9EB">
              <a:alpha val="20000"/>
            </a:srgbClr>
          </a:solidFill>
          <a:ln/>
        </p:spPr>
      </p:sp>
      <p:sp>
        <p:nvSpPr>
          <p:cNvPr id="21" name="Text 19"/>
          <p:cNvSpPr/>
          <p:nvPr/>
        </p:nvSpPr>
        <p:spPr>
          <a:xfrm>
            <a:off x="1727200" y="6042025"/>
            <a:ext cx="1226820" cy="21971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974090" y="2924810"/>
            <a:ext cx="2730500" cy="713740"/>
          </a:xfrm>
          <a:prstGeom prst="flowChartDecision">
            <a:avLst/>
          </a:prstGeom>
          <a:gradFill rotWithShape="1" flip="none">
            <a:gsLst>
              <a:gs pos="0">
                <a:srgbClr val="219ED8"/>
              </a:gs>
              <a:gs pos="9000">
                <a:srgbClr val="219ED8"/>
              </a:gs>
              <a:gs pos="100000">
                <a:srgbClr val="7EC9EB"/>
              </a:gs>
            </a:gsLst>
            <a:lin ang="16200000" scaled="1"/>
          </a:gradFill>
          <a:ln/>
        </p:spPr>
      </p:sp>
      <p:sp>
        <p:nvSpPr>
          <p:cNvPr id="23" name="Text 21"/>
          <p:cNvSpPr/>
          <p:nvPr/>
        </p:nvSpPr>
        <p:spPr>
          <a:xfrm>
            <a:off x="974090" y="2924810"/>
            <a:ext cx="2730500" cy="713740"/>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rot="720000">
            <a:off x="603250" y="3929380"/>
            <a:ext cx="3438525" cy="1009650"/>
          </a:xfrm>
          <a:prstGeom prst="ellipse">
            <a:avLst/>
          </a:prstGeom>
          <a:solidFill>
            <a:srgbClr val="000000">
              <a:alpha val="0"/>
            </a:srgbClr>
          </a:solidFill>
          <a:ln w="9525">
            <a:gradFill rotWithShape="1" flip="none">
              <a:gsLst>
                <a:gs pos="0">
                  <a:srgbClr val="7EC9EB"/>
                </a:gs>
                <a:gs pos="81000">
                  <a:srgbClr val="28A4DE">
                    <a:alpha val="0"/>
                  </a:srgbClr>
                </a:gs>
                <a:gs pos="100000">
                  <a:srgbClr val="28A4DE">
                    <a:alpha val="0"/>
                  </a:srgbClr>
                </a:gs>
              </a:gsLst>
              <a:lin ang="16140000" scaled="1"/>
            </a:gradFill>
            <a:prstDash val="solid"/>
          </a:ln>
        </p:spPr>
      </p:sp>
      <p:sp>
        <p:nvSpPr>
          <p:cNvPr id="25" name="Text 23"/>
          <p:cNvSpPr/>
          <p:nvPr/>
        </p:nvSpPr>
        <p:spPr>
          <a:xfrm rot="720000">
            <a:off x="603250" y="3929380"/>
            <a:ext cx="3438525" cy="100965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4"/>
          <p:cNvSpPr/>
          <p:nvPr/>
        </p:nvSpPr>
        <p:spPr>
          <a:xfrm flipV="1" rot="20640000">
            <a:off x="643890" y="3928110"/>
            <a:ext cx="3438525" cy="1009650"/>
          </a:xfrm>
          <a:prstGeom prst="ellipse">
            <a:avLst/>
          </a:prstGeom>
          <a:solidFill>
            <a:srgbClr val="000000">
              <a:alpha val="0"/>
            </a:srgbClr>
          </a:solidFill>
          <a:ln w="9525">
            <a:gradFill rotWithShape="1" flip="none">
              <a:gsLst>
                <a:gs pos="0">
                  <a:srgbClr val="28A4DE">
                    <a:alpha val="0"/>
                  </a:srgbClr>
                </a:gs>
                <a:gs pos="19000">
                  <a:srgbClr val="28A4DE">
                    <a:alpha val="0"/>
                  </a:srgbClr>
                </a:gs>
                <a:gs pos="100000">
                  <a:srgbClr val="7EC9EB"/>
                </a:gs>
              </a:gsLst>
              <a:lin ang="16200000" scaled="1"/>
            </a:gradFill>
            <a:prstDash val="solid"/>
          </a:ln>
        </p:spPr>
      </p:sp>
      <p:sp>
        <p:nvSpPr>
          <p:cNvPr id="27" name="Text 25"/>
          <p:cNvSpPr/>
          <p:nvPr/>
        </p:nvSpPr>
        <p:spPr>
          <a:xfrm rot="20640000">
            <a:off x="643890" y="3928110"/>
            <a:ext cx="3438525" cy="100965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6"/>
          <p:cNvSpPr/>
          <p:nvPr/>
        </p:nvSpPr>
        <p:spPr>
          <a:xfrm>
            <a:off x="2097405" y="6086475"/>
            <a:ext cx="486410" cy="129540"/>
          </a:xfrm>
          <a:prstGeom prst="ellipse">
            <a:avLst/>
          </a:prstGeom>
          <a:solidFill>
            <a:srgbClr val="93D2EF">
              <a:alpha val="50196"/>
            </a:srgbClr>
          </a:solidFill>
          <a:ln/>
        </p:spPr>
      </p:sp>
      <p:sp>
        <p:nvSpPr>
          <p:cNvPr id="29" name="Text 27"/>
          <p:cNvSpPr/>
          <p:nvPr/>
        </p:nvSpPr>
        <p:spPr>
          <a:xfrm>
            <a:off x="2097405" y="6086475"/>
            <a:ext cx="486410" cy="12954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8"/>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31" name="Text 29"/>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32" name="Text 30"/>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Conceptual Model Overview</a:t>
            </a:r>
            <a:endParaRPr lang="en-US" sz="1600" dirty="0"/>
          </a:p>
        </p:txBody>
      </p:sp>
      <p:sp>
        <p:nvSpPr>
          <p:cNvPr id="33" name="Text 31"/>
          <p:cNvSpPr/>
          <p:nvPr/>
        </p:nvSpPr>
        <p:spPr>
          <a:xfrm>
            <a:off x="4669790" y="2939415"/>
            <a:ext cx="3006090" cy="1371600"/>
          </a:xfrm>
          <a:prstGeom prst="rect">
            <a:avLst/>
          </a:prstGeom>
          <a:noFill/>
          <a:ln/>
        </p:spPr>
        <p:txBody>
          <a:bodyPr wrap="square" lIns="45720" tIns="45720" rIns="45720" bIns="45720" rtlCol="0" anchor="t"/>
          <a:lstStyle/>
          <a:p>
            <a:pPr>
              <a:lnSpc>
                <a:spcPct val="130000"/>
              </a:lnSpc>
            </a:pPr>
            <a:r>
              <a:rPr lang="en-US" sz="2400" dirty="0">
                <a:solidFill>
                  <a:srgbClr val="7EC9EB"/>
                </a:solidFill>
                <a:latin typeface="MiSans" pitchFamily="34" charset="0"/>
                <a:ea typeface="MiSans" pitchFamily="34" charset="-122"/>
                <a:cs typeface="MiSans" pitchFamily="34" charset="-120"/>
              </a:rPr>
              <a:t>Path Diagram</a:t>
            </a:r>
            <a:endParaRPr lang="en-US" sz="1600" dirty="0"/>
          </a:p>
        </p:txBody>
      </p:sp>
      <p:sp>
        <p:nvSpPr>
          <p:cNvPr id="34" name="Text 32"/>
          <p:cNvSpPr/>
          <p:nvPr/>
        </p:nvSpPr>
        <p:spPr>
          <a:xfrm>
            <a:off x="4585970" y="4018915"/>
            <a:ext cx="3133725" cy="2496741"/>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The conceptual model depicts decision hygiene practices influencing balanced model use, psychological safety, and voice, which in turn affect perceived decision quality and objective venture outcomes. This clarifies hypothesized direct and indirect relationships guiding empirical tests.</a:t>
            </a:r>
            <a:endParaRPr lang="en-US" sz="1600" dirty="0"/>
          </a:p>
        </p:txBody>
      </p:sp>
      <p:sp>
        <p:nvSpPr>
          <p:cNvPr id="35" name="Text 33"/>
          <p:cNvSpPr/>
          <p:nvPr/>
        </p:nvSpPr>
        <p:spPr>
          <a:xfrm>
            <a:off x="8458200" y="1197610"/>
            <a:ext cx="2974340" cy="1371600"/>
          </a:xfrm>
          <a:prstGeom prst="rect">
            <a:avLst/>
          </a:prstGeom>
          <a:noFill/>
          <a:ln/>
        </p:spPr>
        <p:txBody>
          <a:bodyPr wrap="square" lIns="45720" tIns="45720" rIns="45720" bIns="45720" rtlCol="0" anchor="t"/>
          <a:lstStyle/>
          <a:p>
            <a:pPr>
              <a:lnSpc>
                <a:spcPct val="130000"/>
              </a:lnSpc>
            </a:pPr>
            <a:r>
              <a:rPr lang="en-US" sz="2400" dirty="0">
                <a:solidFill>
                  <a:srgbClr val="7EC9EB"/>
                </a:solidFill>
                <a:latin typeface="MiSans" pitchFamily="34" charset="0"/>
                <a:ea typeface="MiSans" pitchFamily="34" charset="-122"/>
                <a:cs typeface="MiSans" pitchFamily="34" charset="-120"/>
              </a:rPr>
              <a:t>Research Guidance</a:t>
            </a:r>
            <a:endParaRPr lang="en-US" sz="1600" dirty="0"/>
          </a:p>
        </p:txBody>
      </p:sp>
      <p:sp>
        <p:nvSpPr>
          <p:cNvPr id="36" name="Text 34"/>
          <p:cNvSpPr/>
          <p:nvPr/>
        </p:nvSpPr>
        <p:spPr>
          <a:xfrm>
            <a:off x="8451215" y="2277110"/>
            <a:ext cx="3133725" cy="1941909"/>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The model provides a framework for understanding how structured decision processes can mitigate biases and improve outcomes in AI-augmented strategic decisions, emphasizing the importance of psychological safety and voice.</a:t>
            </a:r>
            <a:endParaRPr lang="en-US" sz="1600" dirty="0"/>
          </a:p>
        </p:txBody>
      </p:sp>
    </p:spTree>
  </p:cSld>
  <p:clrMapOvr>
    <a:masterClrMapping/>
  </p:clrMapOvr>
  <p:transition>
    <p:fade/>
    <p:spd val="med"/>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4106545" y="1449705"/>
            <a:ext cx="7505700" cy="1700530"/>
          </a:xfrm>
          <a:prstGeom prst="roundRect">
            <a:avLst>
              <a:gd name="adj" fmla="val 4248"/>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3" name="Text 1"/>
          <p:cNvSpPr/>
          <p:nvPr/>
        </p:nvSpPr>
        <p:spPr>
          <a:xfrm>
            <a:off x="4106545" y="1449705"/>
            <a:ext cx="7505700" cy="170053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4-d2nf85h8bjvh7rlj09f0.jpg">    </p:cNvPr>
          <p:cNvPicPr>
            <a:picLocks noChangeAspect="1"/>
          </p:cNvPicPr>
          <p:nvPr/>
        </p:nvPicPr>
        <p:blipFill>
          <a:blip r:embed="rId1"/>
          <a:srcRect l="30741" r="31441" t="4671" b="0"/>
          <a:stretch/>
        </p:blipFill>
        <p:spPr>
          <a:xfrm>
            <a:off x="537845" y="1432560"/>
            <a:ext cx="3388360" cy="4804410"/>
          </a:xfrm>
          <a:prstGeom prst="rect">
            <a:avLst/>
          </a:prstGeom>
        </p:spPr>
      </p:pic>
      <p:sp>
        <p:nvSpPr>
          <p:cNvPr id="5" name="Shape 2"/>
          <p:cNvSpPr/>
          <p:nvPr/>
        </p:nvSpPr>
        <p:spPr>
          <a:xfrm>
            <a:off x="4189095" y="3265805"/>
            <a:ext cx="3619500" cy="2957195"/>
          </a:xfrm>
          <a:prstGeom prst="roundRect">
            <a:avLst>
              <a:gd name="adj" fmla="val 4248"/>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6" name="Text 3"/>
          <p:cNvSpPr/>
          <p:nvPr/>
        </p:nvSpPr>
        <p:spPr>
          <a:xfrm>
            <a:off x="4189095" y="3265805"/>
            <a:ext cx="3619500" cy="2957195"/>
          </a:xfrm>
          <a:prstGeom prst="rect">
            <a:avLst/>
          </a:prstGeom>
          <a:noFill/>
          <a:ln/>
        </p:spPr>
        <p:txBody>
          <a:bodyPr wrap="square" lIns="0" tIns="0" rIns="0" bIns="0" rtlCol="0" anchor="t"/>
          <a:lstStyle/>
          <a:p>
            <a:pPr>
              <a:lnSpc>
                <a:spcPct val="100000"/>
              </a:lnSpc>
            </a:pPr>
            <a:endParaRPr lang="en-US" sz="1600" dirty="0"/>
          </a:p>
        </p:txBody>
      </p:sp>
      <p:sp>
        <p:nvSpPr>
          <p:cNvPr id="7" name="Shape 4"/>
          <p:cNvSpPr/>
          <p:nvPr/>
        </p:nvSpPr>
        <p:spPr>
          <a:xfrm>
            <a:off x="7992745" y="3265805"/>
            <a:ext cx="3619500" cy="2957195"/>
          </a:xfrm>
          <a:prstGeom prst="roundRect">
            <a:avLst>
              <a:gd name="adj" fmla="val 4248"/>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8" name="Text 5"/>
          <p:cNvSpPr/>
          <p:nvPr/>
        </p:nvSpPr>
        <p:spPr>
          <a:xfrm>
            <a:off x="7992745" y="3265805"/>
            <a:ext cx="3619500" cy="2957195"/>
          </a:xfrm>
          <a:prstGeom prst="rect">
            <a:avLst/>
          </a:prstGeom>
          <a:noFill/>
          <a:ln/>
        </p:spPr>
        <p:txBody>
          <a:bodyPr wrap="square" lIns="0" tIns="0" rIns="0" bIns="0" rtlCol="0" anchor="t"/>
          <a:lstStyle/>
          <a:p>
            <a:pPr>
              <a:lnSpc>
                <a:spcPct val="100000"/>
              </a:lnSpc>
            </a:pPr>
            <a:endParaRPr lang="en-US" sz="1600" dirty="0"/>
          </a:p>
        </p:txBody>
      </p:sp>
      <p:sp>
        <p:nvSpPr>
          <p:cNvPr id="9" name="Shape 6"/>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0" name="Text 7"/>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11" name="Text 8"/>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Hypotheses H1–H3</a:t>
            </a:r>
            <a:endParaRPr lang="en-US" sz="1600" dirty="0"/>
          </a:p>
        </p:txBody>
      </p:sp>
      <p:sp>
        <p:nvSpPr>
          <p:cNvPr id="12" name="Text 9"/>
          <p:cNvSpPr/>
          <p:nvPr/>
        </p:nvSpPr>
        <p:spPr>
          <a:xfrm>
            <a:off x="4277995" y="1582420"/>
            <a:ext cx="7212330" cy="401955"/>
          </a:xfrm>
          <a:prstGeom prst="rect">
            <a:avLst/>
          </a:prstGeom>
          <a:noFill/>
          <a:ln/>
        </p:spPr>
        <p:txBody>
          <a:bodyPr wrap="square" lIns="45720" tIns="45720" rIns="45720" bIns="45720" rtlCol="0" anchor="t"/>
          <a:lstStyle/>
          <a:p>
            <a:pPr>
              <a:lnSpc>
                <a:spcPct val="100000"/>
              </a:lnSpc>
            </a:pPr>
            <a:r>
              <a:rPr lang="en-US" sz="2000" dirty="0">
                <a:solidFill>
                  <a:srgbClr val="7EC9EB"/>
                </a:solidFill>
                <a:latin typeface="MiSans" pitchFamily="34" charset="0"/>
                <a:ea typeface="MiSans" pitchFamily="34" charset="-122"/>
                <a:cs typeface="MiSans" pitchFamily="34" charset="-120"/>
              </a:rPr>
              <a:t>Balanced Forecast Use</a:t>
            </a:r>
            <a:endParaRPr lang="en-US" sz="1600" dirty="0"/>
          </a:p>
        </p:txBody>
      </p:sp>
      <p:sp>
        <p:nvSpPr>
          <p:cNvPr id="13" name="Text 10"/>
          <p:cNvSpPr/>
          <p:nvPr/>
        </p:nvSpPr>
        <p:spPr>
          <a:xfrm>
            <a:off x="4321810" y="2058670"/>
            <a:ext cx="7278370" cy="125984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H1 predicts that structured decision hygiene leads to balanced use of AI forecasts, avoiding over-reliance or defensive rejection. This hypothesis is grounded in the need for balanced deliberation in high-stakes decisions.</a:t>
            </a:r>
            <a:endParaRPr lang="en-US" sz="1600" dirty="0"/>
          </a:p>
        </p:txBody>
      </p:sp>
      <p:sp>
        <p:nvSpPr>
          <p:cNvPr id="14" name="Text 11"/>
          <p:cNvSpPr/>
          <p:nvPr/>
        </p:nvSpPr>
        <p:spPr>
          <a:xfrm>
            <a:off x="4240530" y="3369310"/>
            <a:ext cx="3530600" cy="767715"/>
          </a:xfrm>
          <a:prstGeom prst="rect">
            <a:avLst/>
          </a:prstGeom>
          <a:noFill/>
          <a:ln/>
        </p:spPr>
        <p:txBody>
          <a:bodyPr wrap="square" lIns="45720" tIns="45720" rIns="45720" bIns="45720" rtlCol="0" anchor="ctr"/>
          <a:lstStyle/>
          <a:p>
            <a:pPr>
              <a:lnSpc>
                <a:spcPct val="100000"/>
              </a:lnSpc>
            </a:pPr>
            <a:r>
              <a:rPr lang="en-US" sz="1800" b="1" dirty="0">
                <a:solidFill>
                  <a:srgbClr val="7EC9EB"/>
                </a:solidFill>
                <a:latin typeface="MiSans" pitchFamily="34" charset="0"/>
                <a:ea typeface="MiSans" pitchFamily="34" charset="-122"/>
                <a:cs typeface="MiSans" pitchFamily="34" charset="-120"/>
              </a:rPr>
              <a:t>Psychological Safety</a:t>
            </a:r>
            <a:endParaRPr lang="en-US" sz="1600" dirty="0"/>
          </a:p>
        </p:txBody>
      </p:sp>
      <p:sp>
        <p:nvSpPr>
          <p:cNvPr id="15" name="Text 12"/>
          <p:cNvSpPr/>
          <p:nvPr/>
        </p:nvSpPr>
        <p:spPr>
          <a:xfrm>
            <a:off x="4225925" y="3975100"/>
            <a:ext cx="3538220" cy="214630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H2 posits a positive link between decision hygiene practices and psychological safety in decision-making teams. Enhanced safety is expected to foster open communication and better decision outcomes.</a:t>
            </a:r>
            <a:endParaRPr lang="en-US" sz="1600" dirty="0"/>
          </a:p>
        </p:txBody>
      </p:sp>
      <p:sp>
        <p:nvSpPr>
          <p:cNvPr id="16" name="Text 13"/>
          <p:cNvSpPr/>
          <p:nvPr/>
        </p:nvSpPr>
        <p:spPr>
          <a:xfrm>
            <a:off x="8044180" y="3369310"/>
            <a:ext cx="3530600" cy="767715"/>
          </a:xfrm>
          <a:prstGeom prst="rect">
            <a:avLst/>
          </a:prstGeom>
          <a:noFill/>
          <a:ln/>
        </p:spPr>
        <p:txBody>
          <a:bodyPr wrap="square" lIns="45720" tIns="45720" rIns="45720" bIns="45720" rtlCol="0" anchor="ctr"/>
          <a:lstStyle/>
          <a:p>
            <a:pPr>
              <a:lnSpc>
                <a:spcPct val="100000"/>
              </a:lnSpc>
            </a:pPr>
            <a:r>
              <a:rPr lang="en-US" sz="1800" b="1" dirty="0">
                <a:solidFill>
                  <a:srgbClr val="7EC9EB"/>
                </a:solidFill>
                <a:latin typeface="MiSans" pitchFamily="34" charset="0"/>
                <a:ea typeface="MiSans" pitchFamily="34" charset="-122"/>
                <a:cs typeface="MiSans" pitchFamily="34" charset="-120"/>
              </a:rPr>
              <a:t>Voice Behaviour</a:t>
            </a:r>
            <a:endParaRPr lang="en-US" sz="1600" dirty="0"/>
          </a:p>
        </p:txBody>
      </p:sp>
      <p:sp>
        <p:nvSpPr>
          <p:cNvPr id="17" name="Text 14"/>
          <p:cNvSpPr/>
          <p:nvPr/>
        </p:nvSpPr>
        <p:spPr>
          <a:xfrm>
            <a:off x="8029575" y="3975100"/>
            <a:ext cx="3538220" cy="214630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H3 expects higher voice behaviour in teams using decision hygiene, as structured processes encourage members to voice disagreement and contribute to more informed decisions.</a:t>
            </a:r>
            <a:endParaRPr lang="en-US" sz="1600" dirty="0"/>
          </a:p>
        </p:txBody>
      </p:sp>
    </p:spTree>
  </p:cSld>
  <p:clrMapOvr>
    <a:masterClrMapping/>
  </p:clrMapOvr>
  <p:transition>
    <p:fade/>
    <p:spd val="med"/>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9768840" y="1196975"/>
            <a:ext cx="4304030" cy="4304030"/>
          </a:xfrm>
          <a:prstGeom prst="ellipse">
            <a:avLst/>
          </a:prstGeom>
          <a:solidFill>
            <a:srgbClr val="FFFFFF">
              <a:alpha val="5098"/>
            </a:srgbClr>
          </a:solidFill>
          <a:ln/>
        </p:spPr>
      </p:sp>
      <p:sp>
        <p:nvSpPr>
          <p:cNvPr id="3"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5" name="Text 3"/>
          <p:cNvSpPr/>
          <p:nvPr/>
        </p:nvSpPr>
        <p:spPr>
          <a:xfrm>
            <a:off x="713105" y="403225"/>
            <a:ext cx="600710" cy="6019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Hypotheses H4–H5</a:t>
            </a:r>
            <a:endParaRPr lang="en-US" sz="1600" dirty="0"/>
          </a:p>
        </p:txBody>
      </p:sp>
      <p:pic>
        <p:nvPicPr>
          <p:cNvPr id="7" name="Image 0" descr="https://kimi-img.moonshot.cn/pub/slides/slides_tmpl/image/25-08-27-20:03:30-d2nf84h8bjvh7rlj094g.jpeg">    </p:cNvPr>
          <p:cNvPicPr>
            <a:picLocks noChangeAspect="1"/>
          </p:cNvPicPr>
          <p:nvPr/>
        </p:nvPicPr>
        <p:blipFill>
          <a:blip r:embed="rId1"/>
          <a:srcRect l="5154" r="7828" t="22492" b="23466"/>
          <a:stretch/>
        </p:blipFill>
        <p:spPr>
          <a:xfrm>
            <a:off x="12065" y="3619500"/>
            <a:ext cx="12169140" cy="3239135"/>
          </a:xfrm>
          <a:prstGeom prst="rect">
            <a:avLst/>
          </a:prstGeom>
        </p:spPr>
      </p:pic>
      <p:sp>
        <p:nvSpPr>
          <p:cNvPr id="8" name="Shape 5"/>
          <p:cNvSpPr/>
          <p:nvPr/>
        </p:nvSpPr>
        <p:spPr>
          <a:xfrm>
            <a:off x="5715" y="3620135"/>
            <a:ext cx="12181205" cy="3237865"/>
          </a:xfrm>
          <a:prstGeom prst="rect">
            <a:avLst/>
          </a:prstGeom>
          <a:solidFill>
            <a:srgbClr val="788FA3">
              <a:alpha val="10196"/>
            </a:srgbClr>
          </a:solidFill>
          <a:ln/>
        </p:spPr>
      </p:sp>
      <p:sp>
        <p:nvSpPr>
          <p:cNvPr id="9" name="Text 6"/>
          <p:cNvSpPr/>
          <p:nvPr/>
        </p:nvSpPr>
        <p:spPr>
          <a:xfrm>
            <a:off x="5715" y="3620135"/>
            <a:ext cx="12181205" cy="3237865"/>
          </a:xfrm>
          <a:prstGeom prst="rect">
            <a:avLst/>
          </a:prstGeom>
          <a:noFill/>
          <a:ln/>
        </p:spPr>
        <p:txBody>
          <a:bodyPr wrap="square" lIns="0" tIns="0" rIns="0" bIns="0" rtlCol="0" anchor="t"/>
          <a:lstStyle/>
          <a:p>
            <a:pPr>
              <a:lnSpc>
                <a:spcPct val="100000"/>
              </a:lnSpc>
            </a:pPr>
            <a:endParaRPr lang="en-US" sz="1600" dirty="0"/>
          </a:p>
        </p:txBody>
      </p:sp>
      <p:sp>
        <p:nvSpPr>
          <p:cNvPr id="10" name="Text 7"/>
          <p:cNvSpPr/>
          <p:nvPr/>
        </p:nvSpPr>
        <p:spPr>
          <a:xfrm>
            <a:off x="995680" y="1610360"/>
            <a:ext cx="10378195" cy="1027430"/>
          </a:xfrm>
          <a:prstGeom prst="rect">
            <a:avLst/>
          </a:prstGeom>
          <a:noFill/>
          <a:ln/>
        </p:spPr>
        <p:txBody>
          <a:bodyPr wrap="square" lIns="0" tIns="0" rIns="0" bIns="0" rtlCol="0" anchor="t"/>
          <a:lstStyle/>
          <a:p>
            <a:pPr>
              <a:lnSpc>
                <a:spcPct val="100000"/>
              </a:lnSpc>
            </a:pPr>
            <a:r>
              <a:rPr lang="en-US" sz="2400" dirty="0">
                <a:solidFill>
                  <a:srgbClr val="7EC9EB"/>
                </a:solidFill>
                <a:latin typeface="MiSans" pitchFamily="34" charset="0"/>
                <a:ea typeface="MiSans" pitchFamily="34" charset="-122"/>
                <a:cs typeface="MiSans" pitchFamily="34" charset="-120"/>
              </a:rPr>
              <a:t>Perceived Decision Quality</a:t>
            </a:r>
            <a:endParaRPr lang="en-US" sz="1600" dirty="0"/>
          </a:p>
        </p:txBody>
      </p:sp>
      <p:sp>
        <p:nvSpPr>
          <p:cNvPr id="11" name="Text 8"/>
          <p:cNvSpPr/>
          <p:nvPr/>
        </p:nvSpPr>
        <p:spPr>
          <a:xfrm>
            <a:off x="1012918" y="2177415"/>
            <a:ext cx="10700927" cy="2315210"/>
          </a:xfrm>
          <a:prstGeom prst="rect">
            <a:avLst/>
          </a:prstGeom>
          <a:noFill/>
          <a:ln/>
        </p:spPr>
        <p:txBody>
          <a:bodyPr wrap="square" lIns="0" tIns="0" rIns="0" bIns="0" rtlCol="0" anchor="t"/>
          <a:lstStyle/>
          <a:p>
            <a:pPr>
              <a:lnSpc>
                <a:spcPct val="130000"/>
              </a:lnSpc>
            </a:pPr>
            <a:r>
              <a:rPr lang="en-US" sz="1600" dirty="0">
                <a:solidFill>
                  <a:srgbClr val="FFFFFF"/>
                </a:solidFill>
                <a:latin typeface="MiSans" pitchFamily="34" charset="0"/>
                <a:ea typeface="MiSans" pitchFamily="34" charset="-122"/>
                <a:cs typeface="MiSans" pitchFamily="34" charset="-120"/>
              </a:rPr>
              <a:t>H4 asserts that decisions taken under structured decision hygiene will be rated as higher quality by participants, reflecting fairness, thoroughness, and confidence. The exploratory H5 anticipates longitudinal venture performance benefits from consistent use of hygiene practices.</a:t>
            </a:r>
            <a:endParaRPr lang="en-US" sz="1600" dirty="0"/>
          </a:p>
        </p:txBody>
      </p:sp>
    </p:spTree>
  </p:cSld>
  <p:clrMapOvr>
    <a:masterClrMapping/>
  </p:clrMapOvr>
  <p:transition>
    <p:fade/>
    <p:spd val="med"/>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bg.png">    </p:cNvPr>
          <p:cNvPicPr>
            <a:picLocks noChangeAspect="1"/>
          </p:cNvPicPr>
          <p:nvPr/>
        </p:nvPicPr>
        <p:blipFill>
          <a:blip r:embed="rId1"/>
          <a:srcRect l="8389" r="0" t="15000" b="0"/>
          <a:stretch/>
        </p:blipFill>
        <p:spPr>
          <a:xfrm>
            <a:off x="0" y="0"/>
            <a:ext cx="12193200" cy="6856575"/>
          </a:xfrm>
          <a:prstGeom prst="rect">
            <a:avLst/>
          </a:prstGeom>
        </p:spPr>
      </p:pic>
      <p:sp>
        <p:nvSpPr>
          <p:cNvPr id="3" name="Shape 0"/>
          <p:cNvSpPr/>
          <p:nvPr/>
        </p:nvSpPr>
        <p:spPr>
          <a:xfrm>
            <a:off x="9768840" y="1196975"/>
            <a:ext cx="4304030" cy="4304030"/>
          </a:xfrm>
          <a:prstGeom prst="ellipse">
            <a:avLst/>
          </a:prstGeom>
          <a:solidFill>
            <a:srgbClr val="FFFFFF">
              <a:alpha val="5098"/>
            </a:srgbClr>
          </a:solidFill>
          <a:ln/>
        </p:spPr>
      </p:sp>
      <p:sp>
        <p:nvSpPr>
          <p:cNvPr id="4"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5" name="Text 2"/>
          <p:cNvSpPr/>
          <p:nvPr/>
        </p:nvSpPr>
        <p:spPr>
          <a:xfrm>
            <a:off x="1459230" y="2247900"/>
            <a:ext cx="1612900" cy="1098550"/>
          </a:xfrm>
          <a:prstGeom prst="rect">
            <a:avLst/>
          </a:prstGeom>
          <a:noFill/>
          <a:ln/>
        </p:spPr>
        <p:txBody>
          <a:bodyPr wrap="square" lIns="0" tIns="0" rIns="0" bIns="0" rtlCol="0" anchor="t"/>
          <a:lstStyle/>
          <a:p>
            <a:pPr>
              <a:lnSpc>
                <a:spcPct val="100000"/>
              </a:lnSpc>
            </a:pPr>
            <a:r>
              <a:rPr lang="en-US" sz="8000" dirty="0">
                <a:solidFill>
                  <a:srgbClr val="218EC1"/>
                </a:solidFill>
                <a:latin typeface="MiSans" pitchFamily="34" charset="0"/>
                <a:ea typeface="MiSans" pitchFamily="34" charset="-122"/>
                <a:cs typeface="MiSans" pitchFamily="34" charset="-120"/>
              </a:rPr>
              <a:t>04</a:t>
            </a:r>
            <a:endParaRPr lang="en-US" sz="1600" dirty="0"/>
          </a:p>
        </p:txBody>
      </p:sp>
      <p:sp>
        <p:nvSpPr>
          <p:cNvPr id="6" name="Text 3"/>
          <p:cNvSpPr/>
          <p:nvPr/>
        </p:nvSpPr>
        <p:spPr>
          <a:xfrm>
            <a:off x="1440180" y="3517900"/>
            <a:ext cx="9516745" cy="1183640"/>
          </a:xfrm>
          <a:prstGeom prst="rect">
            <a:avLst/>
          </a:prstGeom>
          <a:noFill/>
          <a:ln/>
        </p:spPr>
        <p:txBody>
          <a:bodyPr wrap="square" lIns="0" tIns="0" rIns="0" bIns="0" rtlCol="0" anchor="t"/>
          <a:lstStyle/>
          <a:p>
            <a:pPr>
              <a:lnSpc>
                <a:spcPct val="100000"/>
              </a:lnSpc>
            </a:pPr>
            <a:r>
              <a:rPr lang="en-US" sz="4400" dirty="0">
                <a:solidFill>
                  <a:srgbClr val="FFFFFF"/>
                </a:solidFill>
                <a:latin typeface="MiSans" pitchFamily="34" charset="0"/>
                <a:ea typeface="MiSans" pitchFamily="34" charset="-122"/>
                <a:cs typeface="MiSans" pitchFamily="34" charset="-120"/>
              </a:rPr>
              <a:t>Method</a:t>
            </a:r>
            <a:endParaRPr lang="en-US" sz="1600" dirty="0"/>
          </a:p>
        </p:txBody>
      </p:sp>
    </p:spTree>
  </p:cSld>
  <p:clrMapOvr>
    <a:masterClrMapping/>
  </p:clrMapOvr>
  <p:transition>
    <p:fade/>
    <p:spd val="med"/>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1919605" y="-5283835"/>
            <a:ext cx="8323580" cy="8323580"/>
          </a:xfrm>
          <a:prstGeom prst="ellipse">
            <a:avLst/>
          </a:prstGeom>
          <a:solidFill>
            <a:srgbClr val="FFFFFF">
              <a:alpha val="5098"/>
            </a:srgbClr>
          </a:solidFill>
          <a:ln/>
        </p:spPr>
      </p:sp>
      <p:sp>
        <p:nvSpPr>
          <p:cNvPr id="3" name="Text 1"/>
          <p:cNvSpPr/>
          <p:nvPr/>
        </p:nvSpPr>
        <p:spPr>
          <a:xfrm>
            <a:off x="1919605" y="-5283835"/>
            <a:ext cx="8323580" cy="832358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a:off x="-3264535" y="3461385"/>
            <a:ext cx="5857240" cy="5857240"/>
          </a:xfrm>
          <a:prstGeom prst="ellipse">
            <a:avLst/>
          </a:prstGeom>
          <a:solidFill>
            <a:srgbClr val="FFFFFF">
              <a:alpha val="10196"/>
            </a:srgbClr>
          </a:solidFill>
          <a:ln/>
        </p:spPr>
      </p:sp>
      <p:sp>
        <p:nvSpPr>
          <p:cNvPr id="5" name="Text 3"/>
          <p:cNvSpPr/>
          <p:nvPr/>
        </p:nvSpPr>
        <p:spPr>
          <a:xfrm>
            <a:off x="-3264535" y="3461385"/>
            <a:ext cx="5857240" cy="5857240"/>
          </a:xfrm>
          <a:prstGeom prst="rect">
            <a:avLst/>
          </a:prstGeom>
          <a:noFill/>
          <a:ln/>
        </p:spPr>
        <p:txBody>
          <a:bodyPr wrap="square" lIns="0" tIns="0" rIns="0" bIns="0" rtlCol="0" anchor="t"/>
          <a:lstStyle/>
          <a:p>
            <a:pPr>
              <a:lnSpc>
                <a:spcPct val="100000"/>
              </a:lnSpc>
            </a:pPr>
            <a:endParaRPr lang="en-US" sz="1600" dirty="0"/>
          </a:p>
        </p:txBody>
      </p:sp>
      <p:sp>
        <p:nvSpPr>
          <p:cNvPr id="6" name="Shape 4"/>
          <p:cNvSpPr/>
          <p:nvPr/>
        </p:nvSpPr>
        <p:spPr>
          <a:xfrm>
            <a:off x="9224645" y="3373120"/>
            <a:ext cx="4029075" cy="4029075"/>
          </a:xfrm>
          <a:prstGeom prst="ellipse">
            <a:avLst/>
          </a:prstGeom>
          <a:solidFill>
            <a:srgbClr val="FFFFFF">
              <a:alpha val="10196"/>
            </a:srgbClr>
          </a:solidFill>
          <a:ln/>
        </p:spPr>
      </p:sp>
      <p:sp>
        <p:nvSpPr>
          <p:cNvPr id="7" name="Text 5"/>
          <p:cNvSpPr/>
          <p:nvPr/>
        </p:nvSpPr>
        <p:spPr>
          <a:xfrm>
            <a:off x="9224645" y="3373120"/>
            <a:ext cx="4029075" cy="4029075"/>
          </a:xfrm>
          <a:prstGeom prst="rect">
            <a:avLst/>
          </a:prstGeom>
          <a:noFill/>
          <a:ln/>
        </p:spPr>
        <p:txBody>
          <a:bodyPr wrap="square" lIns="0" tIns="0" rIns="0" bIns="0" rtlCol="0" anchor="t"/>
          <a:lstStyle/>
          <a:p>
            <a:pPr>
              <a:lnSpc>
                <a:spcPct val="100000"/>
              </a:lnSpc>
            </a:pPr>
            <a:endParaRPr lang="en-US" sz="1600" dirty="0"/>
          </a:p>
        </p:txBody>
      </p:sp>
      <p:sp>
        <p:nvSpPr>
          <p:cNvPr id="8" name="Shape 6"/>
          <p:cNvSpPr/>
          <p:nvPr/>
        </p:nvSpPr>
        <p:spPr>
          <a:xfrm rot="16200000">
            <a:off x="7044690" y="425450"/>
            <a:ext cx="1484630" cy="10367645"/>
          </a:xfrm>
          <a:prstGeom prst="round2SameRect">
            <a:avLst>
              <a:gd name="adj1" fmla="val 50000"/>
              <a:gd name="adj2" fmla="val 0"/>
            </a:avLst>
          </a:prstGeom>
          <a:gradFill rotWithShape="1" flip="none">
            <a:gsLst>
              <a:gs pos="0">
                <a:srgbClr val="A4B6C2">
                  <a:alpha val="33000"/>
                </a:srgbClr>
              </a:gs>
              <a:gs pos="100000">
                <a:srgbClr val="232322">
                  <a:alpha val="0"/>
                </a:srgbClr>
              </a:gs>
            </a:gsLst>
            <a:path path="circle">
              <a:fillToRect b="100000" l="100000"/>
            </a:path>
            <a:tileRect t="-100000" r="-100000"/>
          </a:gradFill>
          <a:ln/>
        </p:spPr>
      </p:sp>
      <p:sp>
        <p:nvSpPr>
          <p:cNvPr id="9" name="Text 7"/>
          <p:cNvSpPr/>
          <p:nvPr/>
        </p:nvSpPr>
        <p:spPr>
          <a:xfrm rot="16200000">
            <a:off x="7044690" y="425450"/>
            <a:ext cx="1484630" cy="1036764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rot="16200000">
            <a:off x="4777105" y="-3001645"/>
            <a:ext cx="1484630" cy="10367645"/>
          </a:xfrm>
          <a:prstGeom prst="round2SameRect">
            <a:avLst>
              <a:gd name="adj1" fmla="val 50000"/>
              <a:gd name="adj2" fmla="val 0"/>
            </a:avLst>
          </a:prstGeom>
          <a:gradFill rotWithShape="1" flip="none">
            <a:gsLst>
              <a:gs pos="0">
                <a:srgbClr val="A4B6C2">
                  <a:alpha val="33000"/>
                </a:srgbClr>
              </a:gs>
              <a:gs pos="100000">
                <a:srgbClr val="232322">
                  <a:alpha val="0"/>
                </a:srgbClr>
              </a:gs>
            </a:gsLst>
            <a:path path="circle">
              <a:fillToRect b="100000" l="100000"/>
            </a:path>
            <a:tileRect t="-100000" r="-100000"/>
          </a:gradFill>
          <a:ln/>
        </p:spPr>
      </p:sp>
      <p:sp>
        <p:nvSpPr>
          <p:cNvPr id="11" name="Text 9"/>
          <p:cNvSpPr/>
          <p:nvPr/>
        </p:nvSpPr>
        <p:spPr>
          <a:xfrm rot="16200000">
            <a:off x="4777105" y="-3001645"/>
            <a:ext cx="1484630" cy="1036764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rot="16200000">
            <a:off x="5709920" y="-1296035"/>
            <a:ext cx="1484630" cy="10367645"/>
          </a:xfrm>
          <a:prstGeom prst="round2SameRect">
            <a:avLst>
              <a:gd name="adj1" fmla="val 50000"/>
              <a:gd name="adj2" fmla="val 0"/>
            </a:avLst>
          </a:prstGeom>
          <a:gradFill rotWithShape="1" flip="none">
            <a:gsLst>
              <a:gs pos="0">
                <a:srgbClr val="A4B6C2">
                  <a:alpha val="33000"/>
                </a:srgbClr>
              </a:gs>
              <a:gs pos="100000">
                <a:srgbClr val="232322">
                  <a:alpha val="0"/>
                </a:srgbClr>
              </a:gs>
            </a:gsLst>
            <a:path path="circle">
              <a:fillToRect b="100000" l="100000"/>
            </a:path>
            <a:tileRect t="-100000" r="-100000"/>
          </a:gradFill>
          <a:ln/>
        </p:spPr>
      </p:sp>
      <p:sp>
        <p:nvSpPr>
          <p:cNvPr id="13" name="Text 11"/>
          <p:cNvSpPr/>
          <p:nvPr/>
        </p:nvSpPr>
        <p:spPr>
          <a:xfrm rot="16200000">
            <a:off x="5709920" y="-1296035"/>
            <a:ext cx="1484630" cy="1036764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751938" y="3559536"/>
            <a:ext cx="637958" cy="637956"/>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5" name="Text 13"/>
          <p:cNvSpPr/>
          <p:nvPr/>
        </p:nvSpPr>
        <p:spPr>
          <a:xfrm>
            <a:off x="1751938" y="3559536"/>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784198" y="1904091"/>
            <a:ext cx="637958" cy="637956"/>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7" name="Text 15"/>
          <p:cNvSpPr/>
          <p:nvPr/>
        </p:nvSpPr>
        <p:spPr>
          <a:xfrm>
            <a:off x="784198" y="1904091"/>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3071468" y="5338806"/>
            <a:ext cx="637958" cy="637956"/>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9" name="Text 17"/>
          <p:cNvSpPr/>
          <p:nvPr/>
        </p:nvSpPr>
        <p:spPr>
          <a:xfrm>
            <a:off x="3071468" y="5338806"/>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21" name="Text 19"/>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22" name="Text 20"/>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Mixed-Method Three-Phase Plan</a:t>
            </a:r>
            <a:endParaRPr lang="en-US" sz="1600" dirty="0"/>
          </a:p>
        </p:txBody>
      </p:sp>
      <p:sp>
        <p:nvSpPr>
          <p:cNvPr id="23" name="Shape 21"/>
          <p:cNvSpPr/>
          <p:nvPr/>
        </p:nvSpPr>
        <p:spPr>
          <a:xfrm>
            <a:off x="784199" y="2075110"/>
            <a:ext cx="665094" cy="295787"/>
          </a:xfrm>
          <a:prstGeom prst="rect">
            <a:avLst/>
          </a:prstGeom>
          <a:solidFill>
            <a:srgbClr val="000000">
              <a:alpha val="0"/>
            </a:srgbClr>
          </a:solidFill>
          <a:ln/>
        </p:spPr>
      </p:sp>
      <p:sp>
        <p:nvSpPr>
          <p:cNvPr id="24" name="Text 22"/>
          <p:cNvSpPr/>
          <p:nvPr/>
        </p:nvSpPr>
        <p:spPr>
          <a:xfrm>
            <a:off x="784199" y="2075110"/>
            <a:ext cx="665094" cy="295787"/>
          </a:xfrm>
          <a:prstGeom prst="rect">
            <a:avLst/>
          </a:prstGeom>
          <a:noFill/>
          <a:ln/>
        </p:spPr>
        <p:txBody>
          <a:bodyPr wrap="square" lIns="0" tIns="0" rIns="0" bIns="0" rtlCol="0" anchor="t"/>
          <a:lstStyle/>
          <a:p>
            <a:pPr algn="ctr">
              <a:lnSpc>
                <a:spcPct val="110000"/>
              </a:lnSpc>
            </a:pPr>
            <a:r>
              <a:rPr lang="en-US" sz="1800" dirty="0">
                <a:solidFill>
                  <a:srgbClr val="FFFFFF"/>
                </a:solidFill>
                <a:latin typeface="MiSans" pitchFamily="34" charset="0"/>
                <a:ea typeface="MiSans" pitchFamily="34" charset="-122"/>
                <a:cs typeface="MiSans" pitchFamily="34" charset="-120"/>
              </a:rPr>
              <a:t>01</a:t>
            </a:r>
            <a:endParaRPr lang="en-US" sz="1600" dirty="0"/>
          </a:p>
        </p:txBody>
      </p:sp>
      <p:sp>
        <p:nvSpPr>
          <p:cNvPr id="25" name="Text 23"/>
          <p:cNvSpPr/>
          <p:nvPr/>
        </p:nvSpPr>
        <p:spPr>
          <a:xfrm>
            <a:off x="1644650" y="1485900"/>
            <a:ext cx="771398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Qualitative Interviews</a:t>
            </a:r>
            <a:endParaRPr lang="en-US" sz="1600" dirty="0"/>
          </a:p>
        </p:txBody>
      </p:sp>
      <p:sp>
        <p:nvSpPr>
          <p:cNvPr id="26" name="Text 24"/>
          <p:cNvSpPr/>
          <p:nvPr/>
        </p:nvSpPr>
        <p:spPr>
          <a:xfrm>
            <a:off x="1644650" y="1840230"/>
            <a:ext cx="7713980" cy="832247"/>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Phase I employs qualitative interviews and meeting observations to ground the Decision Hygiene Index. This phase aims to map current decision practices and identify real examples of decision hygiene in AI-augmented strategic decisions.</a:t>
            </a:r>
            <a:endParaRPr lang="en-US" sz="1600" dirty="0"/>
          </a:p>
        </p:txBody>
      </p:sp>
      <p:sp>
        <p:nvSpPr>
          <p:cNvPr id="27" name="Shape 25"/>
          <p:cNvSpPr/>
          <p:nvPr/>
        </p:nvSpPr>
        <p:spPr>
          <a:xfrm>
            <a:off x="1725064" y="3730950"/>
            <a:ext cx="665094" cy="295787"/>
          </a:xfrm>
          <a:prstGeom prst="rect">
            <a:avLst/>
          </a:prstGeom>
          <a:solidFill>
            <a:srgbClr val="000000">
              <a:alpha val="0"/>
            </a:srgbClr>
          </a:solidFill>
          <a:ln/>
        </p:spPr>
      </p:sp>
      <p:sp>
        <p:nvSpPr>
          <p:cNvPr id="28" name="Text 26"/>
          <p:cNvSpPr/>
          <p:nvPr/>
        </p:nvSpPr>
        <p:spPr>
          <a:xfrm>
            <a:off x="1725064" y="3730950"/>
            <a:ext cx="665094" cy="295787"/>
          </a:xfrm>
          <a:prstGeom prst="rect">
            <a:avLst/>
          </a:prstGeom>
          <a:noFill/>
          <a:ln/>
        </p:spPr>
        <p:txBody>
          <a:bodyPr wrap="square" lIns="0" tIns="0" rIns="0" bIns="0" rtlCol="0" anchor="t"/>
          <a:lstStyle/>
          <a:p>
            <a:pPr algn="ctr">
              <a:lnSpc>
                <a:spcPct val="110000"/>
              </a:lnSpc>
            </a:pPr>
            <a:r>
              <a:rPr lang="en-US" sz="1800" dirty="0">
                <a:solidFill>
                  <a:srgbClr val="FFFFFF"/>
                </a:solidFill>
                <a:latin typeface="MiSans" pitchFamily="34" charset="0"/>
                <a:ea typeface="MiSans" pitchFamily="34" charset="-122"/>
                <a:cs typeface="MiSans" pitchFamily="34" charset="-120"/>
              </a:rPr>
              <a:t>02</a:t>
            </a:r>
            <a:endParaRPr lang="en-US" sz="1600" dirty="0"/>
          </a:p>
        </p:txBody>
      </p:sp>
      <p:sp>
        <p:nvSpPr>
          <p:cNvPr id="29" name="Text 27"/>
          <p:cNvSpPr/>
          <p:nvPr/>
        </p:nvSpPr>
        <p:spPr>
          <a:xfrm>
            <a:off x="2529840" y="3249930"/>
            <a:ext cx="771398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Scenario-Based Experiment</a:t>
            </a:r>
            <a:endParaRPr lang="en-US" sz="1600" dirty="0"/>
          </a:p>
        </p:txBody>
      </p:sp>
      <p:sp>
        <p:nvSpPr>
          <p:cNvPr id="30" name="Text 28"/>
          <p:cNvSpPr/>
          <p:nvPr/>
        </p:nvSpPr>
        <p:spPr>
          <a:xfrm>
            <a:off x="2529840" y="3604260"/>
            <a:ext cx="7713980" cy="832247"/>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Phase II uses randomized scenario experiments to test causal relations between decision hygiene practices and outcomes. Teams will be assigned to conditions with and without structured hygiene protocols.</a:t>
            </a:r>
            <a:endParaRPr lang="en-US" sz="1600" dirty="0"/>
          </a:p>
        </p:txBody>
      </p:sp>
      <p:sp>
        <p:nvSpPr>
          <p:cNvPr id="31" name="Shape 29"/>
          <p:cNvSpPr/>
          <p:nvPr/>
        </p:nvSpPr>
        <p:spPr>
          <a:xfrm>
            <a:off x="3057900" y="5527017"/>
            <a:ext cx="665094" cy="295787"/>
          </a:xfrm>
          <a:prstGeom prst="rect">
            <a:avLst/>
          </a:prstGeom>
          <a:solidFill>
            <a:srgbClr val="000000">
              <a:alpha val="0"/>
            </a:srgbClr>
          </a:solidFill>
          <a:ln/>
        </p:spPr>
      </p:sp>
      <p:sp>
        <p:nvSpPr>
          <p:cNvPr id="32" name="Text 30"/>
          <p:cNvSpPr/>
          <p:nvPr/>
        </p:nvSpPr>
        <p:spPr>
          <a:xfrm>
            <a:off x="3057900" y="5527017"/>
            <a:ext cx="665094" cy="295787"/>
          </a:xfrm>
          <a:prstGeom prst="rect">
            <a:avLst/>
          </a:prstGeom>
          <a:noFill/>
          <a:ln/>
        </p:spPr>
        <p:txBody>
          <a:bodyPr wrap="square" lIns="0" tIns="0" rIns="0" bIns="0" rtlCol="0" anchor="t"/>
          <a:lstStyle/>
          <a:p>
            <a:pPr algn="ctr">
              <a:lnSpc>
                <a:spcPct val="110000"/>
              </a:lnSpc>
            </a:pPr>
            <a:r>
              <a:rPr lang="en-US" sz="1800" dirty="0">
                <a:solidFill>
                  <a:srgbClr val="FFFFFF"/>
                </a:solidFill>
                <a:latin typeface="MiSans" pitchFamily="34" charset="0"/>
                <a:ea typeface="MiSans" pitchFamily="34" charset="-122"/>
                <a:cs typeface="MiSans" pitchFamily="34" charset="-120"/>
              </a:rPr>
              <a:t>03</a:t>
            </a:r>
            <a:endParaRPr lang="en-US" sz="1600" dirty="0"/>
          </a:p>
        </p:txBody>
      </p:sp>
      <p:sp>
        <p:nvSpPr>
          <p:cNvPr id="33" name="Text 31"/>
          <p:cNvSpPr/>
          <p:nvPr/>
        </p:nvSpPr>
        <p:spPr>
          <a:xfrm>
            <a:off x="4034790" y="4953000"/>
            <a:ext cx="760222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Survey &amp; Archival Analysis</a:t>
            </a:r>
            <a:endParaRPr lang="en-US" sz="1600" dirty="0"/>
          </a:p>
        </p:txBody>
      </p:sp>
      <p:sp>
        <p:nvSpPr>
          <p:cNvPr id="34" name="Text 32"/>
          <p:cNvSpPr/>
          <p:nvPr/>
        </p:nvSpPr>
        <p:spPr>
          <a:xfrm>
            <a:off x="4034790" y="5307330"/>
            <a:ext cx="7844155" cy="832247"/>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Phase III combines survey data with archival performance metrics, enabling triangulation across contexts and levels of analysis. This phase will test the association between decision hygiene and venture performance.</a:t>
            </a:r>
            <a:endParaRPr lang="en-US" sz="1600" dirty="0"/>
          </a:p>
        </p:txBody>
      </p:sp>
    </p:spTree>
  </p:cSld>
  <p:clrMapOvr>
    <a:masterClrMapping/>
  </p:clrMapOvr>
  <p:transition>
    <p:fade/>
    <p:spd val="med"/>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2-d2nf8518bjvh7rlj09b0.jpeg">    </p:cNvPr>
          <p:cNvPicPr>
            <a:picLocks noChangeAspect="1"/>
          </p:cNvPicPr>
          <p:nvPr/>
        </p:nvPicPr>
        <p:blipFill>
          <a:blip r:embed="rId1">
            <a:alphaModFix amt="60000"/>
          </a:blip>
          <a:srcRect l="8038" r="0" t="12855" b="10906"/>
          <a:stretch/>
        </p:blipFill>
        <p:spPr>
          <a:xfrm>
            <a:off x="0" y="2540"/>
            <a:ext cx="5466080" cy="6855460"/>
          </a:xfrm>
          <a:prstGeom prst="rect">
            <a:avLst/>
          </a:prstGeom>
        </p:spPr>
      </p:pic>
      <p:sp>
        <p:nvSpPr>
          <p:cNvPr id="3" name="Shape 0"/>
          <p:cNvSpPr/>
          <p:nvPr/>
        </p:nvSpPr>
        <p:spPr>
          <a:xfrm>
            <a:off x="-37465" y="-62865"/>
            <a:ext cx="5473700" cy="6913245"/>
          </a:xfrm>
          <a:prstGeom prst="roundRect">
            <a:avLst>
              <a:gd name="adj" fmla="val 0"/>
            </a:avLst>
          </a:prstGeom>
          <a:gradFill rotWithShape="1" flip="none">
            <a:gsLst>
              <a:gs pos="0">
                <a:srgbClr val="D4EDF8">
                  <a:alpha val="26000"/>
                </a:srgbClr>
              </a:gs>
              <a:gs pos="50000">
                <a:srgbClr val="28A4DE">
                  <a:alpha val="0"/>
                </a:srgbClr>
              </a:gs>
              <a:gs pos="100000">
                <a:srgbClr val="115372">
                  <a:alpha val="26000"/>
                </a:srgbClr>
              </a:gs>
            </a:gsLst>
            <a:lin ang="2700000" scaled="1"/>
          </a:gradFill>
          <a:ln/>
        </p:spPr>
      </p:sp>
      <p:sp>
        <p:nvSpPr>
          <p:cNvPr id="4" name="Text 1"/>
          <p:cNvSpPr/>
          <p:nvPr/>
        </p:nvSpPr>
        <p:spPr>
          <a:xfrm>
            <a:off x="-37465" y="-62865"/>
            <a:ext cx="5473700" cy="6913245"/>
          </a:xfrm>
          <a:prstGeom prst="rect">
            <a:avLst/>
          </a:prstGeom>
          <a:noFill/>
          <a:ln/>
        </p:spPr>
        <p:txBody>
          <a:bodyPr wrap="square" lIns="0" tIns="0" rIns="0" bIns="0" rtlCol="0" anchor="t"/>
          <a:lstStyle/>
          <a:p>
            <a:pPr>
              <a:lnSpc>
                <a:spcPct val="100000"/>
              </a:lnSpc>
            </a:pPr>
            <a:endParaRPr lang="en-US" sz="1600" dirty="0"/>
          </a:p>
        </p:txBody>
      </p:sp>
      <p:pic>
        <p:nvPicPr>
          <p:cNvPr id="5" name="Image 1" descr="https://kimi-img.moonshot.cn/pub/slides/slides_tmpl/image/25-08-27-20:03:32-d2nf8518bjvh7rlj09ag.png">    </p:cNvPr>
          <p:cNvPicPr>
            <a:picLocks noChangeAspect="1"/>
          </p:cNvPicPr>
          <p:nvPr/>
        </p:nvPicPr>
        <p:blipFill>
          <a:blip r:embed="rId2"/>
          <a:stretch>
            <a:fillRect/>
          </a:stretch>
        </p:blipFill>
        <p:spPr>
          <a:xfrm>
            <a:off x="3031103" y="127000"/>
            <a:ext cx="7448551" cy="4927600"/>
          </a:xfrm>
          <a:prstGeom prst="rect">
            <a:avLst/>
          </a:prstGeom>
        </p:spPr>
      </p:pic>
      <p:pic>
        <p:nvPicPr>
          <p:cNvPr id="6" name="Image 2" descr="https://kimi-img.moonshot.cn/pub/slides/slides_tmpl/image/25-08-27-20:03:31-d2nf84p8bjvh7rlj0980.png">    </p:cNvPr>
          <p:cNvPicPr>
            <a:picLocks noChangeAspect="1"/>
          </p:cNvPicPr>
          <p:nvPr/>
        </p:nvPicPr>
        <p:blipFill>
          <a:blip r:embed="rId3"/>
          <a:stretch>
            <a:fillRect/>
          </a:stretch>
        </p:blipFill>
        <p:spPr>
          <a:xfrm rot="16200000">
            <a:off x="7743438" y="-306388"/>
            <a:ext cx="4338956" cy="4752341"/>
          </a:xfrm>
          <a:prstGeom prst="rect">
            <a:avLst/>
          </a:prstGeom>
        </p:spPr>
      </p:pic>
      <p:pic>
        <p:nvPicPr>
          <p:cNvPr id="7" name="Image 3" descr="https://kimi-img.moonshot.cn/pub/slides/slides_tmpl/image/25-08-27-20:03:31-d2nf84p8bjvh7rlj0980.png">    </p:cNvPr>
          <p:cNvPicPr>
            <a:picLocks noChangeAspect="1"/>
          </p:cNvPicPr>
          <p:nvPr/>
        </p:nvPicPr>
        <p:blipFill>
          <a:blip r:embed="rId4"/>
          <a:stretch>
            <a:fillRect/>
          </a:stretch>
        </p:blipFill>
        <p:spPr>
          <a:xfrm>
            <a:off x="7855198" y="2140267"/>
            <a:ext cx="4338956" cy="4752341"/>
          </a:xfrm>
          <a:prstGeom prst="rect">
            <a:avLst/>
          </a:prstGeom>
        </p:spPr>
      </p:pic>
      <p:sp>
        <p:nvSpPr>
          <p:cNvPr id="8" name="Shape 2"/>
          <p:cNvSpPr/>
          <p:nvPr/>
        </p:nvSpPr>
        <p:spPr>
          <a:xfrm rot="16200000">
            <a:off x="7122795" y="1765300"/>
            <a:ext cx="6875780" cy="3311525"/>
          </a:xfrm>
          <a:prstGeom prst="rect">
            <a:avLst/>
          </a:prstGeom>
          <a:solidFill>
            <a:srgbClr val="D3D8E0"/>
          </a:solidFill>
          <a:ln/>
        </p:spPr>
      </p:sp>
      <p:sp>
        <p:nvSpPr>
          <p:cNvPr id="9" name="Text 3"/>
          <p:cNvSpPr/>
          <p:nvPr/>
        </p:nvSpPr>
        <p:spPr>
          <a:xfrm rot="16200000">
            <a:off x="7122795" y="1765300"/>
            <a:ext cx="6875780" cy="3311525"/>
          </a:xfrm>
          <a:prstGeom prst="rect">
            <a:avLst/>
          </a:prstGeom>
          <a:noFill/>
          <a:ln/>
        </p:spPr>
        <p:txBody>
          <a:bodyPr wrap="square" lIns="0" tIns="0" rIns="0" bIns="0" rtlCol="0" anchor="t"/>
          <a:lstStyle/>
          <a:p>
            <a:pPr>
              <a:lnSpc>
                <a:spcPct val="100000"/>
              </a:lnSpc>
            </a:pPr>
            <a:endParaRPr lang="en-US" sz="1600" dirty="0"/>
          </a:p>
        </p:txBody>
      </p:sp>
      <p:sp>
        <p:nvSpPr>
          <p:cNvPr id="10" name="Text 4"/>
          <p:cNvSpPr/>
          <p:nvPr/>
        </p:nvSpPr>
        <p:spPr>
          <a:xfrm>
            <a:off x="311785" y="1061085"/>
            <a:ext cx="4828540" cy="2112010"/>
          </a:xfrm>
          <a:prstGeom prst="rect">
            <a:avLst/>
          </a:prstGeom>
          <a:noFill/>
          <a:ln/>
        </p:spPr>
        <p:txBody>
          <a:bodyPr wrap="square" lIns="0" tIns="0" rIns="0" bIns="0" rtlCol="0" anchor="t"/>
          <a:lstStyle/>
          <a:p>
            <a:pPr>
              <a:lnSpc>
                <a:spcPct val="120000"/>
              </a:lnSpc>
            </a:pPr>
            <a:r>
              <a:rPr lang="en-US" sz="3200" dirty="0">
                <a:solidFill>
                  <a:srgbClr val="FFFFFF"/>
                </a:solidFill>
                <a:latin typeface="MiSans" pitchFamily="34" charset="0"/>
                <a:ea typeface="MiSans" pitchFamily="34" charset="-122"/>
                <a:cs typeface="MiSans" pitchFamily="34" charset="-120"/>
              </a:rPr>
              <a:t>Phase I Qualitative Protocol</a:t>
            </a:r>
            <a:endParaRPr lang="en-US" sz="1600" dirty="0"/>
          </a:p>
        </p:txBody>
      </p:sp>
      <p:sp>
        <p:nvSpPr>
          <p:cNvPr id="11" name="Text 5"/>
          <p:cNvSpPr/>
          <p:nvPr/>
        </p:nvSpPr>
        <p:spPr>
          <a:xfrm>
            <a:off x="5880735" y="1061085"/>
            <a:ext cx="2748280" cy="1310640"/>
          </a:xfrm>
          <a:prstGeom prst="rect">
            <a:avLst/>
          </a:prstGeom>
          <a:noFill/>
          <a:ln/>
        </p:spPr>
        <p:txBody>
          <a:bodyPr wrap="square" lIns="0" tIns="0" rIns="0" bIns="0" rtlCol="0" anchor="t"/>
          <a:lstStyle/>
          <a:p>
            <a:pPr>
              <a:lnSpc>
                <a:spcPct val="120000"/>
              </a:lnSpc>
            </a:pPr>
            <a:r>
              <a:rPr lang="en-US" sz="2000" dirty="0">
                <a:solidFill>
                  <a:srgbClr val="218EC1"/>
                </a:solidFill>
                <a:latin typeface="MiSans" pitchFamily="34" charset="0"/>
                <a:ea typeface="MiSans" pitchFamily="34" charset="-122"/>
                <a:cs typeface="MiSans" pitchFamily="34" charset="-120"/>
              </a:rPr>
              <a:t>Sampling Logic</a:t>
            </a:r>
            <a:endParaRPr lang="en-US" sz="1600" dirty="0"/>
          </a:p>
        </p:txBody>
      </p:sp>
      <p:sp>
        <p:nvSpPr>
          <p:cNvPr id="12" name="Text 6"/>
          <p:cNvSpPr/>
          <p:nvPr/>
        </p:nvSpPr>
        <p:spPr>
          <a:xfrm>
            <a:off x="5763895" y="3161665"/>
            <a:ext cx="3046730" cy="2218928"/>
          </a:xfrm>
          <a:prstGeom prst="rect">
            <a:avLst/>
          </a:prstGeom>
          <a:noFill/>
          <a:ln/>
        </p:spPr>
        <p:txBody>
          <a:bodyPr wrap="square" lIns="0" tIns="0" rIns="0" bIns="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Sampling logic targets 8–10 AI-tool-using startups across sectors. Semi-structured interviews probe meeting routines, model consultation steps, and dissent channels to understand current practices.</a:t>
            </a:r>
            <a:endParaRPr lang="en-US" sz="1600" dirty="0"/>
          </a:p>
        </p:txBody>
      </p:sp>
      <p:sp>
        <p:nvSpPr>
          <p:cNvPr id="13" name="Text 7"/>
          <p:cNvSpPr/>
          <p:nvPr/>
        </p:nvSpPr>
        <p:spPr>
          <a:xfrm>
            <a:off x="9145270" y="1061085"/>
            <a:ext cx="2748280" cy="1310640"/>
          </a:xfrm>
          <a:prstGeom prst="rect">
            <a:avLst/>
          </a:prstGeom>
          <a:noFill/>
          <a:ln/>
        </p:spPr>
        <p:txBody>
          <a:bodyPr wrap="square" lIns="0" tIns="0" rIns="0" bIns="0" rtlCol="0" anchor="t"/>
          <a:lstStyle/>
          <a:p>
            <a:pPr>
              <a:lnSpc>
                <a:spcPct val="120000"/>
              </a:lnSpc>
            </a:pPr>
            <a:r>
              <a:rPr lang="en-US" sz="2000" dirty="0">
                <a:solidFill>
                  <a:srgbClr val="218EC1"/>
                </a:solidFill>
                <a:latin typeface="MiSans" pitchFamily="34" charset="0"/>
                <a:ea typeface="MiSans" pitchFamily="34" charset="-122"/>
                <a:cs typeface="MiSans" pitchFamily="34" charset="-120"/>
              </a:rPr>
              <a:t>Observation &amp; Coding</a:t>
            </a:r>
            <a:endParaRPr lang="en-US" sz="1600" dirty="0"/>
          </a:p>
        </p:txBody>
      </p:sp>
      <p:sp>
        <p:nvSpPr>
          <p:cNvPr id="14" name="Text 8"/>
          <p:cNvSpPr/>
          <p:nvPr/>
        </p:nvSpPr>
        <p:spPr>
          <a:xfrm>
            <a:off x="9028430" y="3161665"/>
            <a:ext cx="3046730" cy="1902023"/>
          </a:xfrm>
          <a:prstGeom prst="rect">
            <a:avLst/>
          </a:prstGeom>
          <a:noFill/>
          <a:ln/>
        </p:spPr>
        <p:txBody>
          <a:bodyPr wrap="square" lIns="0" tIns="0" rIns="0" bIns="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Non-participant observation of strategic sessions will capture real-time hygiene practices. Thematic coding will distill a replicable Decision Hygiene Index from the qualitative data.</a:t>
            </a:r>
            <a:endParaRPr lang="en-US" sz="1600" dirty="0"/>
          </a:p>
        </p:txBody>
      </p:sp>
    </p:spTree>
  </p:cSld>
  <p:clrMapOvr>
    <a:masterClrMapping/>
  </p:clrMapOvr>
  <p:transition>
    <p:fade/>
    <p:spd val="med"/>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283845" y="2011680"/>
            <a:ext cx="2782570" cy="4419600"/>
          </a:xfrm>
          <a:prstGeom prst="rect">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3" name="Text 1"/>
          <p:cNvSpPr/>
          <p:nvPr/>
        </p:nvSpPr>
        <p:spPr>
          <a:xfrm>
            <a:off x="283845" y="2011680"/>
            <a:ext cx="2782570" cy="441960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a:off x="3198495" y="2011680"/>
            <a:ext cx="2782570" cy="4419600"/>
          </a:xfrm>
          <a:prstGeom prst="rect">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5" name="Text 3"/>
          <p:cNvSpPr/>
          <p:nvPr/>
        </p:nvSpPr>
        <p:spPr>
          <a:xfrm>
            <a:off x="3198495" y="2011680"/>
            <a:ext cx="2782570" cy="4419600"/>
          </a:xfrm>
          <a:prstGeom prst="rect">
            <a:avLst/>
          </a:prstGeom>
          <a:noFill/>
          <a:ln/>
        </p:spPr>
        <p:txBody>
          <a:bodyPr wrap="square" lIns="0" tIns="0" rIns="0" bIns="0" rtlCol="0" anchor="t"/>
          <a:lstStyle/>
          <a:p>
            <a:pPr>
              <a:lnSpc>
                <a:spcPct val="100000"/>
              </a:lnSpc>
            </a:pPr>
            <a:endParaRPr lang="en-US" sz="1600" dirty="0"/>
          </a:p>
        </p:txBody>
      </p:sp>
      <p:sp>
        <p:nvSpPr>
          <p:cNvPr id="6" name="Shape 4"/>
          <p:cNvSpPr/>
          <p:nvPr/>
        </p:nvSpPr>
        <p:spPr>
          <a:xfrm>
            <a:off x="6117590" y="2011680"/>
            <a:ext cx="2782570" cy="4419600"/>
          </a:xfrm>
          <a:prstGeom prst="rect">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7" name="Text 5"/>
          <p:cNvSpPr/>
          <p:nvPr/>
        </p:nvSpPr>
        <p:spPr>
          <a:xfrm>
            <a:off x="6117590" y="2011680"/>
            <a:ext cx="2782570" cy="4419600"/>
          </a:xfrm>
          <a:prstGeom prst="rect">
            <a:avLst/>
          </a:prstGeom>
          <a:noFill/>
          <a:ln/>
        </p:spPr>
        <p:txBody>
          <a:bodyPr wrap="square" lIns="0" tIns="0" rIns="0" bIns="0" rtlCol="0" anchor="t"/>
          <a:lstStyle/>
          <a:p>
            <a:pPr>
              <a:lnSpc>
                <a:spcPct val="100000"/>
              </a:lnSpc>
            </a:pPr>
            <a:endParaRPr lang="en-US" sz="1600" dirty="0"/>
          </a:p>
        </p:txBody>
      </p:sp>
      <p:sp>
        <p:nvSpPr>
          <p:cNvPr id="8" name="Shape 6"/>
          <p:cNvSpPr/>
          <p:nvPr/>
        </p:nvSpPr>
        <p:spPr>
          <a:xfrm>
            <a:off x="9021445" y="2011680"/>
            <a:ext cx="2782570" cy="4419600"/>
          </a:xfrm>
          <a:prstGeom prst="rect">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9" name="Text 7"/>
          <p:cNvSpPr/>
          <p:nvPr/>
        </p:nvSpPr>
        <p:spPr>
          <a:xfrm>
            <a:off x="9021445" y="2011680"/>
            <a:ext cx="2782570" cy="4419600"/>
          </a:xfrm>
          <a:prstGeom prst="rect">
            <a:avLst/>
          </a:prstGeom>
          <a:noFill/>
          <a:ln/>
        </p:spPr>
        <p:txBody>
          <a:bodyPr wrap="square" lIns="0" tIns="0" rIns="0" bIns="0" rtlCol="0" anchor="t"/>
          <a:lstStyle/>
          <a:p>
            <a:pPr>
              <a:lnSpc>
                <a:spcPct val="100000"/>
              </a:lnSpc>
            </a:pPr>
            <a:endParaRPr lang="en-US" sz="1600" dirty="0"/>
          </a:p>
        </p:txBody>
      </p:sp>
      <p:sp>
        <p:nvSpPr>
          <p:cNvPr id="10" name="Shape 8"/>
          <p:cNvSpPr/>
          <p:nvPr/>
        </p:nvSpPr>
        <p:spPr>
          <a:xfrm>
            <a:off x="1336675" y="1630045"/>
            <a:ext cx="735330" cy="735330"/>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1" name="Text 9"/>
          <p:cNvSpPr/>
          <p:nvPr/>
        </p:nvSpPr>
        <p:spPr>
          <a:xfrm>
            <a:off x="1336675" y="1630045"/>
            <a:ext cx="735330" cy="73533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4208145" y="1630045"/>
            <a:ext cx="735330" cy="735330"/>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3" name="Text 11"/>
          <p:cNvSpPr/>
          <p:nvPr/>
        </p:nvSpPr>
        <p:spPr>
          <a:xfrm>
            <a:off x="4208145" y="1630045"/>
            <a:ext cx="735330" cy="73533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7109460" y="1630045"/>
            <a:ext cx="735330" cy="735330"/>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5" name="Text 13"/>
          <p:cNvSpPr/>
          <p:nvPr/>
        </p:nvSpPr>
        <p:spPr>
          <a:xfrm>
            <a:off x="7109460" y="1630045"/>
            <a:ext cx="735330" cy="73533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9939020" y="1630045"/>
            <a:ext cx="735330" cy="735330"/>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17" name="Text 15"/>
          <p:cNvSpPr/>
          <p:nvPr/>
        </p:nvSpPr>
        <p:spPr>
          <a:xfrm>
            <a:off x="9939020" y="1630045"/>
            <a:ext cx="735330" cy="73533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9" name="Text 17"/>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20" name="Text 18"/>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Phase II Experimental Setup</a:t>
            </a:r>
            <a:endParaRPr lang="en-US" sz="1600" dirty="0"/>
          </a:p>
        </p:txBody>
      </p:sp>
      <p:sp>
        <p:nvSpPr>
          <p:cNvPr id="21" name="Shape 19"/>
          <p:cNvSpPr/>
          <p:nvPr/>
        </p:nvSpPr>
        <p:spPr>
          <a:xfrm>
            <a:off x="1334135" y="1834515"/>
            <a:ext cx="765810" cy="340360"/>
          </a:xfrm>
          <a:prstGeom prst="rect">
            <a:avLst/>
          </a:prstGeom>
          <a:solidFill>
            <a:srgbClr val="000000">
              <a:alpha val="0"/>
            </a:srgbClr>
          </a:solidFill>
          <a:ln/>
        </p:spPr>
      </p:sp>
      <p:sp>
        <p:nvSpPr>
          <p:cNvPr id="22" name="Text 20"/>
          <p:cNvSpPr/>
          <p:nvPr/>
        </p:nvSpPr>
        <p:spPr>
          <a:xfrm>
            <a:off x="1334135" y="183451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01</a:t>
            </a:r>
            <a:endParaRPr lang="en-US" sz="1600" dirty="0"/>
          </a:p>
        </p:txBody>
      </p:sp>
      <p:sp>
        <p:nvSpPr>
          <p:cNvPr id="23" name="Text 21"/>
          <p:cNvSpPr/>
          <p:nvPr/>
        </p:nvSpPr>
        <p:spPr>
          <a:xfrm>
            <a:off x="386715" y="2589530"/>
            <a:ext cx="2604135" cy="276225"/>
          </a:xfrm>
          <a:prstGeom prst="rect">
            <a:avLst/>
          </a:prstGeom>
          <a:noFill/>
          <a:ln/>
        </p:spPr>
        <p:txBody>
          <a:bodyPr wrap="square" lIns="0" tIns="0" rIns="0" bIns="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Team Composition</a:t>
            </a:r>
            <a:endParaRPr lang="en-US" sz="1600" dirty="0"/>
          </a:p>
        </p:txBody>
      </p:sp>
      <p:sp>
        <p:nvSpPr>
          <p:cNvPr id="24" name="Text 22"/>
          <p:cNvSpPr/>
          <p:nvPr/>
        </p:nvSpPr>
        <p:spPr>
          <a:xfrm>
            <a:off x="370205" y="3289300"/>
            <a:ext cx="2662555" cy="1664494"/>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Teams of founders or MBA entrepreneurs receive identical strategic cases with embedded model forecasts. This setup ensures consistency in the decision-making scenarios.</a:t>
            </a:r>
            <a:endParaRPr lang="en-US" sz="1600" dirty="0"/>
          </a:p>
        </p:txBody>
      </p:sp>
      <p:sp>
        <p:nvSpPr>
          <p:cNvPr id="25" name="Shape 23"/>
          <p:cNvSpPr/>
          <p:nvPr/>
        </p:nvSpPr>
        <p:spPr>
          <a:xfrm>
            <a:off x="4205605" y="1834515"/>
            <a:ext cx="765810" cy="340360"/>
          </a:xfrm>
          <a:prstGeom prst="rect">
            <a:avLst/>
          </a:prstGeom>
          <a:solidFill>
            <a:srgbClr val="000000">
              <a:alpha val="0"/>
            </a:srgbClr>
          </a:solidFill>
          <a:ln/>
        </p:spPr>
      </p:sp>
      <p:sp>
        <p:nvSpPr>
          <p:cNvPr id="26" name="Text 24"/>
          <p:cNvSpPr/>
          <p:nvPr/>
        </p:nvSpPr>
        <p:spPr>
          <a:xfrm>
            <a:off x="4205605" y="183451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02</a:t>
            </a:r>
            <a:endParaRPr lang="en-US" sz="1600" dirty="0"/>
          </a:p>
        </p:txBody>
      </p:sp>
      <p:sp>
        <p:nvSpPr>
          <p:cNvPr id="27" name="Text 25"/>
          <p:cNvSpPr/>
          <p:nvPr/>
        </p:nvSpPr>
        <p:spPr>
          <a:xfrm>
            <a:off x="3314700" y="2589530"/>
            <a:ext cx="2604135" cy="276225"/>
          </a:xfrm>
          <a:prstGeom prst="rect">
            <a:avLst/>
          </a:prstGeom>
          <a:noFill/>
          <a:ln/>
        </p:spPr>
        <p:txBody>
          <a:bodyPr wrap="square" lIns="0" tIns="0" rIns="0" bIns="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Random Assignment</a:t>
            </a:r>
            <a:endParaRPr lang="en-US" sz="1600" dirty="0"/>
          </a:p>
        </p:txBody>
      </p:sp>
      <p:sp>
        <p:nvSpPr>
          <p:cNvPr id="28" name="Text 26"/>
          <p:cNvSpPr/>
          <p:nvPr/>
        </p:nvSpPr>
        <p:spPr>
          <a:xfrm>
            <a:off x="3302635" y="3289300"/>
            <a:ext cx="2623820" cy="1664494"/>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Random assignment to hygiene or control conditions manipulates independent pre-judgement and dissent requirements, allowing for causal inference.</a:t>
            </a:r>
            <a:endParaRPr lang="en-US" sz="1600" dirty="0"/>
          </a:p>
        </p:txBody>
      </p:sp>
      <p:sp>
        <p:nvSpPr>
          <p:cNvPr id="29" name="Shape 27"/>
          <p:cNvSpPr/>
          <p:nvPr/>
        </p:nvSpPr>
        <p:spPr>
          <a:xfrm>
            <a:off x="7106920" y="1834515"/>
            <a:ext cx="765810" cy="340360"/>
          </a:xfrm>
          <a:prstGeom prst="rect">
            <a:avLst/>
          </a:prstGeom>
          <a:solidFill>
            <a:srgbClr val="000000">
              <a:alpha val="0"/>
            </a:srgbClr>
          </a:solidFill>
          <a:ln/>
        </p:spPr>
      </p:sp>
      <p:sp>
        <p:nvSpPr>
          <p:cNvPr id="30" name="Text 28"/>
          <p:cNvSpPr/>
          <p:nvPr/>
        </p:nvSpPr>
        <p:spPr>
          <a:xfrm>
            <a:off x="7106920" y="183451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03</a:t>
            </a:r>
            <a:endParaRPr lang="en-US" sz="1600" dirty="0"/>
          </a:p>
        </p:txBody>
      </p:sp>
      <p:sp>
        <p:nvSpPr>
          <p:cNvPr id="31" name="Text 29"/>
          <p:cNvSpPr/>
          <p:nvPr/>
        </p:nvSpPr>
        <p:spPr>
          <a:xfrm>
            <a:off x="6198870" y="2589530"/>
            <a:ext cx="2604135" cy="276225"/>
          </a:xfrm>
          <a:prstGeom prst="rect">
            <a:avLst/>
          </a:prstGeom>
          <a:noFill/>
          <a:ln/>
        </p:spPr>
        <p:txBody>
          <a:bodyPr wrap="square" lIns="0" tIns="0" rIns="0" bIns="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Dependent Variables</a:t>
            </a:r>
            <a:endParaRPr lang="en-US" sz="1600" dirty="0"/>
          </a:p>
        </p:txBody>
      </p:sp>
      <p:sp>
        <p:nvSpPr>
          <p:cNvPr id="32" name="Text 30"/>
          <p:cNvSpPr/>
          <p:nvPr/>
        </p:nvSpPr>
        <p:spPr>
          <a:xfrm>
            <a:off x="6186805" y="3267710"/>
            <a:ext cx="2662555" cy="1941909"/>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Dependent variables include forecast adherence, voice counts, safety perceptions, and decision accuracy against expert benchmarks. These metrics will assess the impact of decision hygiene practices.</a:t>
            </a:r>
            <a:endParaRPr lang="en-US" sz="1600" dirty="0"/>
          </a:p>
        </p:txBody>
      </p:sp>
      <p:sp>
        <p:nvSpPr>
          <p:cNvPr id="33" name="Shape 31"/>
          <p:cNvSpPr/>
          <p:nvPr/>
        </p:nvSpPr>
        <p:spPr>
          <a:xfrm>
            <a:off x="9936480" y="1834515"/>
            <a:ext cx="765810" cy="340360"/>
          </a:xfrm>
          <a:prstGeom prst="rect">
            <a:avLst/>
          </a:prstGeom>
          <a:solidFill>
            <a:srgbClr val="000000">
              <a:alpha val="0"/>
            </a:srgbClr>
          </a:solidFill>
          <a:ln/>
        </p:spPr>
      </p:sp>
      <p:sp>
        <p:nvSpPr>
          <p:cNvPr id="34" name="Text 32"/>
          <p:cNvSpPr/>
          <p:nvPr/>
        </p:nvSpPr>
        <p:spPr>
          <a:xfrm>
            <a:off x="9936480" y="183451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04</a:t>
            </a:r>
            <a:endParaRPr lang="en-US" sz="1600" dirty="0"/>
          </a:p>
        </p:txBody>
      </p:sp>
      <p:sp>
        <p:nvSpPr>
          <p:cNvPr id="35" name="Text 33"/>
          <p:cNvSpPr/>
          <p:nvPr/>
        </p:nvSpPr>
        <p:spPr>
          <a:xfrm>
            <a:off x="9083040" y="2589530"/>
            <a:ext cx="2604135" cy="276225"/>
          </a:xfrm>
          <a:prstGeom prst="rect">
            <a:avLst/>
          </a:prstGeom>
          <a:noFill/>
          <a:ln/>
        </p:spPr>
        <p:txBody>
          <a:bodyPr wrap="square" lIns="0" tIns="0" rIns="0" bIns="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Experimental Goals</a:t>
            </a:r>
            <a:endParaRPr lang="en-US" sz="1600" dirty="0"/>
          </a:p>
        </p:txBody>
      </p:sp>
      <p:sp>
        <p:nvSpPr>
          <p:cNvPr id="36" name="Text 34"/>
          <p:cNvSpPr/>
          <p:nvPr/>
        </p:nvSpPr>
        <p:spPr>
          <a:xfrm>
            <a:off x="9058910" y="3289300"/>
            <a:ext cx="2623820" cy="1941909"/>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The goal is to test the causal relations between decision hygiene practices and outcomes, providing empirical evidence for the effectiveness of structured deliberation in AI-augmented decisions.</a:t>
            </a:r>
            <a:endParaRPr lang="en-US" sz="1600" dirty="0"/>
          </a:p>
        </p:txBody>
      </p:sp>
    </p:spTree>
  </p:cSld>
  <p:clrMapOvr>
    <a:masterClrMapping/>
  </p:clrMapOvr>
  <p:transition>
    <p:fade/>
    <p:spd val="med"/>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C1016"/>
        </a:solidFill>
      </p:bgPr>
    </p:bg>
    <p:spTree>
      <p:nvGrpSpPr>
        <p:cNvPr id="1" name=""/>
        <p:cNvGrpSpPr/>
        <p:nvPr/>
      </p:nvGrpSpPr>
      <p:grpSpPr>
        <a:xfrm>
          <a:off x="0" y="0"/>
          <a:ext cx="0" cy="0"/>
          <a:chOff x="0" y="0"/>
          <a:chExt cx="0" cy="0"/>
        </a:xfrm>
      </p:grpSpPr>
      <p:pic>
        <p:nvPicPr>
          <p:cNvPr id="2" name="Image 0" descr="https://kimi-img.moonshot.cn/pub/slides/slides_tmpl/image/25-08-27-20:03:30-d2nf84h8bjvh7rlj095g.png">    </p:cNvPr>
          <p:cNvPicPr>
            <a:picLocks noChangeAspect="1"/>
          </p:cNvPicPr>
          <p:nvPr/>
        </p:nvPicPr>
        <p:blipFill>
          <a:blip r:embed="rId1"/>
          <a:stretch>
            <a:fillRect/>
          </a:stretch>
        </p:blipFill>
        <p:spPr>
          <a:xfrm>
            <a:off x="4166818" y="-3600"/>
            <a:ext cx="8025182" cy="6865200"/>
          </a:xfrm>
          <a:prstGeom prst="rect">
            <a:avLst/>
          </a:prstGeom>
        </p:spPr>
      </p:pic>
      <p:sp>
        <p:nvSpPr>
          <p:cNvPr id="3" name="Shape 0"/>
          <p:cNvSpPr/>
          <p:nvPr/>
        </p:nvSpPr>
        <p:spPr>
          <a:xfrm>
            <a:off x="1056005" y="2136775"/>
            <a:ext cx="353695" cy="35433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4" name="Text 1"/>
          <p:cNvSpPr/>
          <p:nvPr/>
        </p:nvSpPr>
        <p:spPr>
          <a:xfrm>
            <a:off x="1056005" y="2136775"/>
            <a:ext cx="353695" cy="35433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056005" y="2910205"/>
            <a:ext cx="353695" cy="35433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6" name="Text 3"/>
          <p:cNvSpPr/>
          <p:nvPr/>
        </p:nvSpPr>
        <p:spPr>
          <a:xfrm>
            <a:off x="1056005" y="2910205"/>
            <a:ext cx="353695" cy="35433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1056005" y="3693160"/>
            <a:ext cx="353695" cy="35433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8" name="Text 5"/>
          <p:cNvSpPr/>
          <p:nvPr/>
        </p:nvSpPr>
        <p:spPr>
          <a:xfrm>
            <a:off x="1056005" y="3693160"/>
            <a:ext cx="353695" cy="35433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1056005" y="4485640"/>
            <a:ext cx="353695" cy="35433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0" name="Text 7"/>
          <p:cNvSpPr/>
          <p:nvPr/>
        </p:nvSpPr>
        <p:spPr>
          <a:xfrm>
            <a:off x="1056005" y="4485640"/>
            <a:ext cx="353695" cy="35433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56005" y="5287645"/>
            <a:ext cx="353695" cy="35433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2" name="Text 9"/>
          <p:cNvSpPr/>
          <p:nvPr/>
        </p:nvSpPr>
        <p:spPr>
          <a:xfrm>
            <a:off x="1056005" y="5287645"/>
            <a:ext cx="353695" cy="35433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Text 10"/>
          <p:cNvSpPr/>
          <p:nvPr/>
        </p:nvSpPr>
        <p:spPr>
          <a:xfrm>
            <a:off x="941070" y="753110"/>
            <a:ext cx="3903345" cy="673100"/>
          </a:xfrm>
          <a:prstGeom prst="rect">
            <a:avLst/>
          </a:prstGeom>
          <a:noFill/>
          <a:ln/>
        </p:spPr>
        <p:txBody>
          <a:bodyPr wrap="square" lIns="91440" tIns="45720" rIns="91440" bIns="45720" rtlCol="0" anchor="t">
            <a:spAutoFit/>
          </a:bodyPr>
          <a:lstStyle/>
          <a:p>
            <a:pPr>
              <a:lnSpc>
                <a:spcPct val="100000"/>
              </a:lnSpc>
            </a:pPr>
            <a:r>
              <a:rPr lang="en-US" sz="4400" b="1" dirty="0">
                <a:solidFill>
                  <a:srgbClr val="FFFFFF">
                    <a:alpha val="55000"/>
                  </a:srgbClr>
                </a:solidFill>
                <a:latin typeface="MiSans" pitchFamily="34" charset="0"/>
                <a:ea typeface="MiSans" pitchFamily="34" charset="-122"/>
                <a:cs typeface="MiSans" pitchFamily="34" charset="-120"/>
              </a:rPr>
              <a:t>CONTENTS</a:t>
            </a:r>
            <a:endParaRPr lang="en-US" sz="1600" dirty="0"/>
          </a:p>
        </p:txBody>
      </p:sp>
      <p:sp>
        <p:nvSpPr>
          <p:cNvPr id="14" name="Text 11"/>
          <p:cNvSpPr/>
          <p:nvPr/>
        </p:nvSpPr>
        <p:spPr>
          <a:xfrm>
            <a:off x="1054100" y="2169160"/>
            <a:ext cx="772795" cy="507365"/>
          </a:xfrm>
          <a:prstGeom prst="rect">
            <a:avLst/>
          </a:prstGeom>
          <a:noFill/>
          <a:ln/>
        </p:spPr>
        <p:txBody>
          <a:bodyPr wrap="square" lIns="91440" tIns="45720" rIns="9144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01</a:t>
            </a:r>
            <a:endParaRPr lang="en-US" sz="1600" dirty="0"/>
          </a:p>
        </p:txBody>
      </p:sp>
      <p:sp>
        <p:nvSpPr>
          <p:cNvPr id="15" name="Text 12"/>
          <p:cNvSpPr/>
          <p:nvPr/>
        </p:nvSpPr>
        <p:spPr>
          <a:xfrm>
            <a:off x="1846580" y="2225040"/>
            <a:ext cx="10090785" cy="30480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Motivation</a:t>
            </a:r>
            <a:endParaRPr lang="en-US" sz="1600" dirty="0"/>
          </a:p>
        </p:txBody>
      </p:sp>
      <p:sp>
        <p:nvSpPr>
          <p:cNvPr id="16" name="Text 13"/>
          <p:cNvSpPr/>
          <p:nvPr/>
        </p:nvSpPr>
        <p:spPr>
          <a:xfrm>
            <a:off x="1054100" y="2952115"/>
            <a:ext cx="772795" cy="507365"/>
          </a:xfrm>
          <a:prstGeom prst="rect">
            <a:avLst/>
          </a:prstGeom>
          <a:noFill/>
          <a:ln/>
        </p:spPr>
        <p:txBody>
          <a:bodyPr wrap="square" lIns="91440" tIns="45720" rIns="9144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02</a:t>
            </a:r>
            <a:endParaRPr lang="en-US" sz="1600" dirty="0"/>
          </a:p>
        </p:txBody>
      </p:sp>
      <p:sp>
        <p:nvSpPr>
          <p:cNvPr id="17" name="Text 14"/>
          <p:cNvSpPr/>
          <p:nvPr/>
        </p:nvSpPr>
        <p:spPr>
          <a:xfrm>
            <a:off x="1846580" y="3007995"/>
            <a:ext cx="10090785" cy="30480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Foundations</a:t>
            </a:r>
            <a:endParaRPr lang="en-US" sz="1600" dirty="0"/>
          </a:p>
        </p:txBody>
      </p:sp>
      <p:sp>
        <p:nvSpPr>
          <p:cNvPr id="18" name="Text 15"/>
          <p:cNvSpPr/>
          <p:nvPr/>
        </p:nvSpPr>
        <p:spPr>
          <a:xfrm>
            <a:off x="1054100" y="3744595"/>
            <a:ext cx="772795" cy="507365"/>
          </a:xfrm>
          <a:prstGeom prst="rect">
            <a:avLst/>
          </a:prstGeom>
          <a:noFill/>
          <a:ln/>
        </p:spPr>
        <p:txBody>
          <a:bodyPr wrap="square" lIns="91440" tIns="45720" rIns="9144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03</a:t>
            </a:r>
            <a:endParaRPr lang="en-US" sz="1600" dirty="0"/>
          </a:p>
        </p:txBody>
      </p:sp>
      <p:sp>
        <p:nvSpPr>
          <p:cNvPr id="19" name="Text 16"/>
          <p:cNvSpPr/>
          <p:nvPr/>
        </p:nvSpPr>
        <p:spPr>
          <a:xfrm>
            <a:off x="1846580" y="3800475"/>
            <a:ext cx="10090785" cy="30480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Framework</a:t>
            </a:r>
            <a:endParaRPr lang="en-US" sz="1600" dirty="0"/>
          </a:p>
        </p:txBody>
      </p:sp>
      <p:sp>
        <p:nvSpPr>
          <p:cNvPr id="20" name="Text 17"/>
          <p:cNvSpPr/>
          <p:nvPr/>
        </p:nvSpPr>
        <p:spPr>
          <a:xfrm>
            <a:off x="1054100" y="4546600"/>
            <a:ext cx="772795" cy="507365"/>
          </a:xfrm>
          <a:prstGeom prst="rect">
            <a:avLst/>
          </a:prstGeom>
          <a:noFill/>
          <a:ln/>
        </p:spPr>
        <p:txBody>
          <a:bodyPr wrap="square" lIns="91440" tIns="45720" rIns="9144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04</a:t>
            </a:r>
            <a:endParaRPr lang="en-US" sz="1600" dirty="0"/>
          </a:p>
        </p:txBody>
      </p:sp>
      <p:sp>
        <p:nvSpPr>
          <p:cNvPr id="21" name="Text 18"/>
          <p:cNvSpPr/>
          <p:nvPr/>
        </p:nvSpPr>
        <p:spPr>
          <a:xfrm>
            <a:off x="1846580" y="4602480"/>
            <a:ext cx="10090785" cy="30480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Method</a:t>
            </a:r>
            <a:endParaRPr lang="en-US" sz="1600" dirty="0"/>
          </a:p>
        </p:txBody>
      </p:sp>
      <p:sp>
        <p:nvSpPr>
          <p:cNvPr id="22" name="Text 19"/>
          <p:cNvSpPr/>
          <p:nvPr/>
        </p:nvSpPr>
        <p:spPr>
          <a:xfrm>
            <a:off x="1054100" y="5358130"/>
            <a:ext cx="772795" cy="507365"/>
          </a:xfrm>
          <a:prstGeom prst="rect">
            <a:avLst/>
          </a:prstGeom>
          <a:noFill/>
          <a:ln/>
        </p:spPr>
        <p:txBody>
          <a:bodyPr wrap="square" lIns="91440" tIns="45720" rIns="9144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05</a:t>
            </a:r>
            <a:endParaRPr lang="en-US" sz="1600" dirty="0"/>
          </a:p>
        </p:txBody>
      </p:sp>
      <p:sp>
        <p:nvSpPr>
          <p:cNvPr id="23" name="Text 20"/>
          <p:cNvSpPr/>
          <p:nvPr/>
        </p:nvSpPr>
        <p:spPr>
          <a:xfrm>
            <a:off x="1846580" y="5414010"/>
            <a:ext cx="10090785" cy="30480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Impact</a:t>
            </a:r>
            <a:endParaRPr lang="en-US" sz="1600" dirty="0"/>
          </a:p>
        </p:txBody>
      </p:sp>
    </p:spTree>
  </p:cSld>
  <p:clrMapOvr>
    <a:masterClrMapping/>
  </p:clrMapOvr>
  <p:transition>
    <p:fade/>
    <p:spd val="med"/>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dg.png">    </p:cNvPr>
          <p:cNvPicPr>
            <a:picLocks noChangeAspect="1"/>
          </p:cNvPicPr>
          <p:nvPr/>
        </p:nvPicPr>
        <p:blipFill>
          <a:blip r:embed="rId1"/>
          <a:srcRect l="0" r="0" t="0" b="10274"/>
          <a:stretch/>
        </p:blipFill>
        <p:spPr>
          <a:xfrm>
            <a:off x="1991360" y="0"/>
            <a:ext cx="11675745" cy="6870065"/>
          </a:xfrm>
          <a:prstGeom prst="rect">
            <a:avLst/>
          </a:prstGeom>
        </p:spPr>
      </p:pic>
      <p:sp>
        <p:nvSpPr>
          <p:cNvPr id="3" name="Shape 0"/>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4" name="Text 1"/>
          <p:cNvSpPr/>
          <p:nvPr/>
        </p:nvSpPr>
        <p:spPr>
          <a:xfrm>
            <a:off x="713105" y="403225"/>
            <a:ext cx="600710" cy="601980"/>
          </a:xfrm>
          <a:prstGeom prst="rect">
            <a:avLst/>
          </a:prstGeom>
          <a:noFill/>
          <a:ln/>
        </p:spPr>
        <p:txBody>
          <a:bodyPr wrap="square" lIns="45720" tIns="91440" rIns="91440" bIns="45720" rtlCol="0" anchor="ctr"/>
          <a:lstStyle/>
          <a:p>
            <a:pPr>
              <a:lnSpc>
                <a:spcPct val="100000"/>
              </a:lnSpc>
            </a:pPr>
            <a:endParaRPr lang="en-US" sz="1600" dirty="0"/>
          </a:p>
        </p:txBody>
      </p:sp>
      <p:sp>
        <p:nvSpPr>
          <p:cNvPr id="5" name="Text 2"/>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Phase III Survey &amp; Archival Link</a:t>
            </a:r>
            <a:endParaRPr lang="en-US" sz="1600" dirty="0"/>
          </a:p>
        </p:txBody>
      </p:sp>
      <p:sp>
        <p:nvSpPr>
          <p:cNvPr id="6" name="Text 3"/>
          <p:cNvSpPr/>
          <p:nvPr/>
        </p:nvSpPr>
        <p:spPr>
          <a:xfrm>
            <a:off x="970280" y="3933190"/>
            <a:ext cx="6663690" cy="756285"/>
          </a:xfrm>
          <a:prstGeom prst="rect">
            <a:avLst/>
          </a:prstGeom>
          <a:noFill/>
          <a:ln/>
        </p:spPr>
        <p:txBody>
          <a:bodyPr wrap="square" lIns="0" tIns="0" rIns="0" bIns="0" rtlCol="0" anchor="t"/>
          <a:lstStyle/>
          <a:p>
            <a:pPr>
              <a:lnSpc>
                <a:spcPct val="100000"/>
              </a:lnSpc>
            </a:pPr>
            <a:r>
              <a:rPr lang="en-US" sz="2000" dirty="0">
                <a:solidFill>
                  <a:srgbClr val="7EC9EB"/>
                </a:solidFill>
                <a:latin typeface="MiSans" pitchFamily="34" charset="0"/>
                <a:ea typeface="MiSans" pitchFamily="34" charset="-122"/>
                <a:cs typeface="MiSans" pitchFamily="34" charset="-120"/>
              </a:rPr>
              <a:t>Survey &amp; Archival Data</a:t>
            </a:r>
            <a:endParaRPr lang="en-US" sz="1600" dirty="0"/>
          </a:p>
        </p:txBody>
      </p:sp>
      <p:sp>
        <p:nvSpPr>
          <p:cNvPr id="7" name="Text 4"/>
          <p:cNvSpPr/>
          <p:nvPr/>
        </p:nvSpPr>
        <p:spPr>
          <a:xfrm>
            <a:off x="970280" y="4458335"/>
            <a:ext cx="7221855" cy="1624330"/>
          </a:xfrm>
          <a:prstGeom prst="rect">
            <a:avLst/>
          </a:prstGeom>
          <a:noFill/>
          <a:ln/>
        </p:spPr>
        <p:txBody>
          <a:bodyPr wrap="square" lIns="0" tIns="0" rIns="0" bIns="0" rtlCol="0" anchor="t"/>
          <a:lstStyle/>
          <a:p>
            <a:pPr>
              <a:lnSpc>
                <a:spcPct val="130000"/>
              </a:lnSpc>
            </a:pPr>
            <a:r>
              <a:rPr lang="en-US" sz="1800" dirty="0">
                <a:solidFill>
                  <a:srgbClr val="FFFFFF"/>
                </a:solidFill>
                <a:latin typeface="MiSans" pitchFamily="34" charset="0"/>
                <a:ea typeface="MiSans" pitchFamily="34" charset="-122"/>
                <a:cs typeface="MiSans" pitchFamily="34" charset="-120"/>
              </a:rPr>
              <a:t>A multi-respondent survey generates the Decision Hygiene Index, psychological safety, and control measures. Unique venture identifiers enable linkage to accelerator databases for survival, pivot, and capital-efficiency data. Econometric models will test hygiene–performance associations.</a:t>
            </a:r>
            <a:endParaRPr lang="en-US" sz="1600" dirty="0"/>
          </a:p>
        </p:txBody>
      </p:sp>
    </p:spTree>
  </p:cSld>
  <p:clrMapOvr>
    <a:masterClrMapping/>
  </p:clrMapOvr>
  <p:transition>
    <p:fade/>
    <p:spd val="med"/>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bg.png">    </p:cNvPr>
          <p:cNvPicPr>
            <a:picLocks noChangeAspect="1"/>
          </p:cNvPicPr>
          <p:nvPr/>
        </p:nvPicPr>
        <p:blipFill>
          <a:blip r:embed="rId1"/>
          <a:srcRect l="8389" r="0" t="15000" b="0"/>
          <a:stretch/>
        </p:blipFill>
        <p:spPr>
          <a:xfrm>
            <a:off x="0" y="0"/>
            <a:ext cx="12193200" cy="6856575"/>
          </a:xfrm>
          <a:prstGeom prst="rect">
            <a:avLst/>
          </a:prstGeom>
        </p:spPr>
      </p:pic>
      <p:sp>
        <p:nvSpPr>
          <p:cNvPr id="3" name="Shape 0"/>
          <p:cNvSpPr/>
          <p:nvPr/>
        </p:nvSpPr>
        <p:spPr>
          <a:xfrm>
            <a:off x="9768840" y="1196975"/>
            <a:ext cx="4304030" cy="4304030"/>
          </a:xfrm>
          <a:prstGeom prst="ellipse">
            <a:avLst/>
          </a:prstGeom>
          <a:solidFill>
            <a:srgbClr val="FFFFFF">
              <a:alpha val="5098"/>
            </a:srgbClr>
          </a:solidFill>
          <a:ln/>
        </p:spPr>
      </p:sp>
      <p:sp>
        <p:nvSpPr>
          <p:cNvPr id="4"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5" name="Text 2"/>
          <p:cNvSpPr/>
          <p:nvPr/>
        </p:nvSpPr>
        <p:spPr>
          <a:xfrm>
            <a:off x="1459230" y="2247900"/>
            <a:ext cx="1612900" cy="1098550"/>
          </a:xfrm>
          <a:prstGeom prst="rect">
            <a:avLst/>
          </a:prstGeom>
          <a:noFill/>
          <a:ln/>
        </p:spPr>
        <p:txBody>
          <a:bodyPr wrap="square" lIns="0" tIns="0" rIns="0" bIns="0" rtlCol="0" anchor="t"/>
          <a:lstStyle/>
          <a:p>
            <a:pPr>
              <a:lnSpc>
                <a:spcPct val="100000"/>
              </a:lnSpc>
            </a:pPr>
            <a:r>
              <a:rPr lang="en-US" sz="8000" dirty="0">
                <a:solidFill>
                  <a:srgbClr val="218EC1"/>
                </a:solidFill>
                <a:latin typeface="MiSans" pitchFamily="34" charset="0"/>
                <a:ea typeface="MiSans" pitchFamily="34" charset="-122"/>
                <a:cs typeface="MiSans" pitchFamily="34" charset="-120"/>
              </a:rPr>
              <a:t>05</a:t>
            </a:r>
            <a:endParaRPr lang="en-US" sz="1600" dirty="0"/>
          </a:p>
        </p:txBody>
      </p:sp>
      <p:sp>
        <p:nvSpPr>
          <p:cNvPr id="6" name="Text 3"/>
          <p:cNvSpPr/>
          <p:nvPr/>
        </p:nvSpPr>
        <p:spPr>
          <a:xfrm>
            <a:off x="1440180" y="3517900"/>
            <a:ext cx="9516745" cy="1183640"/>
          </a:xfrm>
          <a:prstGeom prst="rect">
            <a:avLst/>
          </a:prstGeom>
          <a:noFill/>
          <a:ln/>
        </p:spPr>
        <p:txBody>
          <a:bodyPr wrap="square" lIns="0" tIns="0" rIns="0" bIns="0" rtlCol="0" anchor="t"/>
          <a:lstStyle/>
          <a:p>
            <a:pPr>
              <a:lnSpc>
                <a:spcPct val="100000"/>
              </a:lnSpc>
            </a:pPr>
            <a:r>
              <a:rPr lang="en-US" sz="4400" dirty="0">
                <a:solidFill>
                  <a:srgbClr val="FFFFFF"/>
                </a:solidFill>
                <a:latin typeface="MiSans" pitchFamily="34" charset="0"/>
                <a:ea typeface="MiSans" pitchFamily="34" charset="-122"/>
                <a:cs typeface="MiSans" pitchFamily="34" charset="-120"/>
              </a:rPr>
              <a:t>Impact</a:t>
            </a:r>
            <a:endParaRPr lang="en-US" sz="1600" dirty="0"/>
          </a:p>
        </p:txBody>
      </p:sp>
    </p:spTree>
  </p:cSld>
  <p:clrMapOvr>
    <a:masterClrMapping/>
  </p:clrMapOvr>
  <p:transition>
    <p:fade/>
    <p:spd val="med"/>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5-d2nf85p8bjvh7rlj09g0.png">    </p:cNvPr>
          <p:cNvPicPr>
            <a:picLocks noChangeAspect="1"/>
          </p:cNvPicPr>
          <p:nvPr/>
        </p:nvPicPr>
        <p:blipFill>
          <a:blip r:embed="rId1">
            <a:alphaModFix amt="40000"/>
          </a:blip>
          <a:stretch>
            <a:fillRect/>
          </a:stretch>
        </p:blipFill>
        <p:spPr>
          <a:xfrm>
            <a:off x="-24130" y="-243205"/>
            <a:ext cx="10607675" cy="7393940"/>
          </a:xfrm>
          <a:prstGeom prst="rect">
            <a:avLst/>
          </a:prstGeom>
        </p:spPr>
      </p:pic>
      <p:sp>
        <p:nvSpPr>
          <p:cNvPr id="3" name="Shape 0"/>
          <p:cNvSpPr/>
          <p:nvPr/>
        </p:nvSpPr>
        <p:spPr>
          <a:xfrm>
            <a:off x="1270" y="0"/>
            <a:ext cx="10591800" cy="6869430"/>
          </a:xfrm>
          <a:prstGeom prst="rect">
            <a:avLst/>
          </a:prstGeom>
          <a:gradFill rotWithShape="1" flip="none">
            <a:gsLst>
              <a:gs pos="0">
                <a:srgbClr val="D4EDF8">
                  <a:alpha val="21000"/>
                </a:srgbClr>
              </a:gs>
              <a:gs pos="81000">
                <a:srgbClr val="C5C9CE">
                  <a:alpha val="0"/>
                </a:srgbClr>
              </a:gs>
              <a:gs pos="100000">
                <a:srgbClr val="C5C9CE">
                  <a:alpha val="0"/>
                </a:srgbClr>
              </a:gs>
            </a:gsLst>
            <a:lin ang="2700000" scaled="1"/>
          </a:gradFill>
          <a:ln/>
        </p:spPr>
      </p:sp>
      <p:sp>
        <p:nvSpPr>
          <p:cNvPr id="4" name="Text 1"/>
          <p:cNvSpPr/>
          <p:nvPr/>
        </p:nvSpPr>
        <p:spPr>
          <a:xfrm>
            <a:off x="1270" y="0"/>
            <a:ext cx="10591800" cy="6869430"/>
          </a:xfrm>
          <a:prstGeom prst="rect">
            <a:avLst/>
          </a:prstGeom>
          <a:noFill/>
          <a:ln/>
        </p:spPr>
        <p:txBody>
          <a:bodyPr wrap="square" lIns="0" tIns="0" rIns="0" bIns="0" rtlCol="0" anchor="t"/>
          <a:lstStyle/>
          <a:p>
            <a:pPr>
              <a:lnSpc>
                <a:spcPct val="100000"/>
              </a:lnSpc>
            </a:pPr>
            <a:endParaRPr lang="en-US" sz="1600" dirty="0"/>
          </a:p>
        </p:txBody>
      </p:sp>
      <p:sp>
        <p:nvSpPr>
          <p:cNvPr id="5" name="Shape 2"/>
          <p:cNvSpPr/>
          <p:nvPr/>
        </p:nvSpPr>
        <p:spPr>
          <a:xfrm rot="16200000">
            <a:off x="8153400" y="516255"/>
            <a:ext cx="2173605" cy="9503410"/>
          </a:xfrm>
          <a:prstGeom prst="round2SameRect">
            <a:avLst>
              <a:gd name="adj1" fmla="val 50000"/>
              <a:gd name="adj2" fmla="val 0"/>
            </a:avLst>
          </a:prstGeom>
          <a:solidFill>
            <a:srgbClr val="000000">
              <a:alpha val="0"/>
            </a:srgbClr>
          </a:solidFill>
          <a:ln w="6350">
            <a:solidFill>
              <a:srgbClr val="D3D8E0"/>
            </a:solidFill>
            <a:prstDash val="solid"/>
          </a:ln>
        </p:spPr>
      </p:sp>
      <p:sp>
        <p:nvSpPr>
          <p:cNvPr id="6" name="Text 3"/>
          <p:cNvSpPr/>
          <p:nvPr/>
        </p:nvSpPr>
        <p:spPr>
          <a:xfrm rot="16200000">
            <a:off x="8153400" y="516255"/>
            <a:ext cx="2173605" cy="950341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16200000">
            <a:off x="8153400" y="-1892300"/>
            <a:ext cx="2173605" cy="9503410"/>
          </a:xfrm>
          <a:prstGeom prst="round2SameRect">
            <a:avLst>
              <a:gd name="adj1" fmla="val 50000"/>
              <a:gd name="adj2" fmla="val 0"/>
            </a:avLst>
          </a:prstGeom>
          <a:solidFill>
            <a:srgbClr val="000000">
              <a:alpha val="0"/>
            </a:srgbClr>
          </a:solidFill>
          <a:ln w="6350">
            <a:solidFill>
              <a:srgbClr val="D3D8E0"/>
            </a:solidFill>
            <a:prstDash val="solid"/>
          </a:ln>
        </p:spPr>
      </p:sp>
      <p:sp>
        <p:nvSpPr>
          <p:cNvPr id="8" name="Text 5"/>
          <p:cNvSpPr/>
          <p:nvPr/>
        </p:nvSpPr>
        <p:spPr>
          <a:xfrm rot="16200000">
            <a:off x="8153400" y="-1892300"/>
            <a:ext cx="2173605" cy="950341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6"/>
          <p:cNvSpPr/>
          <p:nvPr/>
        </p:nvSpPr>
        <p:spPr>
          <a:xfrm>
            <a:off x="525780" y="836930"/>
            <a:ext cx="10703560" cy="817245"/>
          </a:xfrm>
          <a:prstGeom prst="rect">
            <a:avLst/>
          </a:prstGeom>
          <a:noFill/>
          <a:ln/>
        </p:spPr>
        <p:txBody>
          <a:bodyPr wrap="square" lIns="45720" tIns="45720" rIns="45720" bIns="45720" rtlCol="0" anchor="t"/>
          <a:lstStyle/>
          <a:p>
            <a:pPr>
              <a:lnSpc>
                <a:spcPct val="120000"/>
              </a:lnSpc>
            </a:pPr>
            <a:r>
              <a:rPr lang="en-US" sz="3200" dirty="0">
                <a:solidFill>
                  <a:srgbClr val="218EC1"/>
                </a:solidFill>
                <a:latin typeface="MiSans" pitchFamily="34" charset="0"/>
                <a:ea typeface="MiSans" pitchFamily="34" charset="-122"/>
                <a:cs typeface="MiSans" pitchFamily="34" charset="-120"/>
              </a:rPr>
              <a:t>Academic Contributions</a:t>
            </a:r>
            <a:endParaRPr lang="en-US" sz="1600" dirty="0"/>
          </a:p>
        </p:txBody>
      </p:sp>
      <p:sp>
        <p:nvSpPr>
          <p:cNvPr id="10" name="Text 7"/>
          <p:cNvSpPr/>
          <p:nvPr/>
        </p:nvSpPr>
        <p:spPr>
          <a:xfrm>
            <a:off x="6050280" y="1851660"/>
            <a:ext cx="5610225" cy="1162685"/>
          </a:xfrm>
          <a:prstGeom prst="rect">
            <a:avLst/>
          </a:prstGeom>
          <a:noFill/>
          <a:ln/>
        </p:spPr>
        <p:txBody>
          <a:bodyPr wrap="square" lIns="45720" tIns="45720" rIns="45720" bIns="45720" rtlCol="0" anchor="t"/>
          <a:lstStyle/>
          <a:p>
            <a:pPr>
              <a:lnSpc>
                <a:spcPct val="120000"/>
              </a:lnSpc>
            </a:pPr>
            <a:r>
              <a:rPr lang="en-US" sz="2400" dirty="0">
                <a:solidFill>
                  <a:srgbClr val="7EC9EB"/>
                </a:solidFill>
                <a:latin typeface="MiSans" pitchFamily="34" charset="0"/>
                <a:ea typeface="MiSans" pitchFamily="34" charset="-122"/>
                <a:cs typeface="MiSans" pitchFamily="34" charset="-120"/>
              </a:rPr>
              <a:t>Extension of Behavioural Strategy</a:t>
            </a:r>
            <a:endParaRPr lang="en-US" sz="1600" dirty="0"/>
          </a:p>
        </p:txBody>
      </p:sp>
      <p:sp>
        <p:nvSpPr>
          <p:cNvPr id="11" name="Text 8"/>
          <p:cNvSpPr/>
          <p:nvPr/>
        </p:nvSpPr>
        <p:spPr>
          <a:xfrm>
            <a:off x="5066665" y="2363470"/>
            <a:ext cx="6833870" cy="1415415"/>
          </a:xfrm>
          <a:prstGeom prst="rect">
            <a:avLst/>
          </a:prstGeom>
          <a:noFill/>
          <a:ln/>
        </p:spPr>
        <p:txBody>
          <a:bodyPr wrap="square" lIns="45720" tIns="45720" rIns="45720" bIns="45720" rtlCol="0" anchor="t"/>
          <a:lstStyle/>
          <a:p>
            <a:pPr>
              <a:lnSpc>
                <a:spcPct val="140000"/>
              </a:lnSpc>
            </a:pPr>
            <a:r>
              <a:rPr lang="en-US" sz="1600" dirty="0">
                <a:solidFill>
                  <a:srgbClr val="FFFFFF"/>
                </a:solidFill>
                <a:latin typeface="MiSans" pitchFamily="34" charset="0"/>
                <a:ea typeface="MiSans" pitchFamily="34" charset="-122"/>
                <a:cs typeface="MiSans" pitchFamily="34" charset="-120"/>
              </a:rPr>
              <a:t>The study extends behavioural strategy by examining how procedural safeguards operate in leadership teams using predictive tools, rather than in isolated individual judgements. This provides new insights into AI-augmented entrepreneurship.</a:t>
            </a:r>
            <a:endParaRPr lang="en-US" sz="1600" dirty="0"/>
          </a:p>
        </p:txBody>
      </p:sp>
      <p:sp>
        <p:nvSpPr>
          <p:cNvPr id="12" name="Text 9"/>
          <p:cNvSpPr/>
          <p:nvPr/>
        </p:nvSpPr>
        <p:spPr>
          <a:xfrm>
            <a:off x="6050280" y="4373880"/>
            <a:ext cx="5610225" cy="1162685"/>
          </a:xfrm>
          <a:prstGeom prst="rect">
            <a:avLst/>
          </a:prstGeom>
          <a:noFill/>
          <a:ln/>
        </p:spPr>
        <p:txBody>
          <a:bodyPr wrap="square" lIns="45720" tIns="45720" rIns="45720" bIns="45720" rtlCol="0" anchor="t"/>
          <a:lstStyle/>
          <a:p>
            <a:pPr>
              <a:lnSpc>
                <a:spcPct val="120000"/>
              </a:lnSpc>
            </a:pPr>
            <a:r>
              <a:rPr lang="en-US" sz="2400" dirty="0">
                <a:solidFill>
                  <a:srgbClr val="7EC9EB"/>
                </a:solidFill>
                <a:latin typeface="MiSans" pitchFamily="34" charset="0"/>
                <a:ea typeface="MiSans" pitchFamily="34" charset="-122"/>
                <a:cs typeface="MiSans" pitchFamily="34" charset="-120"/>
              </a:rPr>
              <a:t>Psychological Safety Theory</a:t>
            </a:r>
            <a:endParaRPr lang="en-US" sz="1600" dirty="0"/>
          </a:p>
        </p:txBody>
      </p:sp>
      <p:sp>
        <p:nvSpPr>
          <p:cNvPr id="13" name="Text 10"/>
          <p:cNvSpPr/>
          <p:nvPr/>
        </p:nvSpPr>
        <p:spPr>
          <a:xfrm>
            <a:off x="5066665" y="4885690"/>
            <a:ext cx="6833870" cy="1415415"/>
          </a:xfrm>
          <a:prstGeom prst="rect">
            <a:avLst/>
          </a:prstGeom>
          <a:noFill/>
          <a:ln/>
        </p:spPr>
        <p:txBody>
          <a:bodyPr wrap="square" lIns="45720" tIns="45720" rIns="45720" bIns="45720" rtlCol="0" anchor="t"/>
          <a:lstStyle/>
          <a:p>
            <a:pPr>
              <a:lnSpc>
                <a:spcPct val="140000"/>
              </a:lnSpc>
            </a:pPr>
            <a:r>
              <a:rPr lang="en-US" sz="1600" dirty="0">
                <a:solidFill>
                  <a:srgbClr val="FFFFFF"/>
                </a:solidFill>
                <a:latin typeface="MiSans" pitchFamily="34" charset="0"/>
                <a:ea typeface="MiSans" pitchFamily="34" charset="-122"/>
                <a:cs typeface="MiSans" pitchFamily="34" charset="-120"/>
              </a:rPr>
              <a:t>It contributes to leadership and organisational behaviour literature by linking decision structure around algorithms to psychological safety and voice. This enriches the understanding of team dynamics in AI-supported contexts.</a:t>
            </a:r>
            <a:endParaRPr lang="en-US" sz="1600" dirty="0"/>
          </a:p>
        </p:txBody>
      </p:sp>
    </p:spTree>
  </p:cSld>
  <p:clrMapOvr>
    <a:masterClrMapping/>
  </p:clrMapOvr>
  <p:transition>
    <p:fade/>
    <p:spd val="med"/>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E1215"/>
        </a:solidFill>
      </p:bgPr>
    </p:bg>
    <p:spTree>
      <p:nvGrpSpPr>
        <p:cNvPr id="1" name=""/>
        <p:cNvGrpSpPr/>
        <p:nvPr/>
      </p:nvGrpSpPr>
      <p:grpSpPr>
        <a:xfrm>
          <a:off x="0" y="0"/>
          <a:ext cx="0" cy="0"/>
          <a:chOff x="0" y="0"/>
          <a:chExt cx="0" cy="0"/>
        </a:xfrm>
      </p:grpSpPr>
      <p:sp>
        <p:nvSpPr>
          <p:cNvPr id="2" name="Shape 0"/>
          <p:cNvSpPr/>
          <p:nvPr/>
        </p:nvSpPr>
        <p:spPr>
          <a:xfrm rot="5400000">
            <a:off x="-1348105" y="100965"/>
            <a:ext cx="6858000" cy="6656070"/>
          </a:xfrm>
          <a:prstGeom prst="round2SameRect">
            <a:avLst>
              <a:gd name="adj1" fmla="val 50000"/>
              <a:gd name="adj2" fmla="val 0"/>
            </a:avLst>
          </a:prstGeom>
          <a:gradFill rotWithShape="1" flip="none">
            <a:gsLst>
              <a:gs pos="0">
                <a:srgbClr val="28A4DE">
                  <a:alpha val="9000"/>
                </a:srgbClr>
              </a:gs>
              <a:gs pos="54000">
                <a:srgbClr val="28A4DE">
                  <a:alpha val="9000"/>
                </a:srgbClr>
              </a:gs>
              <a:gs pos="100000">
                <a:srgbClr val="232322">
                  <a:alpha val="0"/>
                </a:srgbClr>
              </a:gs>
            </a:gsLst>
            <a:lin ang="13500000" scaled="1"/>
          </a:gradFill>
          <a:ln/>
        </p:spPr>
      </p:sp>
      <p:sp>
        <p:nvSpPr>
          <p:cNvPr id="3" name="Text 1"/>
          <p:cNvSpPr/>
          <p:nvPr/>
        </p:nvSpPr>
        <p:spPr>
          <a:xfrm rot="5400000">
            <a:off x="-1348105" y="100965"/>
            <a:ext cx="6858000" cy="665607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4-d2nf85h8bjvh7rlj09fg.png">    </p:cNvPr>
          <p:cNvPicPr>
            <a:picLocks noChangeAspect="1"/>
          </p:cNvPicPr>
          <p:nvPr/>
        </p:nvPicPr>
        <p:blipFill>
          <a:blip r:embed="rId1">
            <a:alphaModFix amt="20000"/>
          </a:blip>
          <a:stretch>
            <a:fillRect/>
          </a:stretch>
        </p:blipFill>
        <p:spPr>
          <a:xfrm>
            <a:off x="0" y="13335"/>
            <a:ext cx="5393055" cy="6858000"/>
          </a:xfrm>
          <a:prstGeom prst="rect">
            <a:avLst/>
          </a:prstGeom>
        </p:spPr>
      </p:pic>
      <p:sp>
        <p:nvSpPr>
          <p:cNvPr id="5" name="Text 2"/>
          <p:cNvSpPr/>
          <p:nvPr/>
        </p:nvSpPr>
        <p:spPr>
          <a:xfrm>
            <a:off x="338455" y="2871470"/>
            <a:ext cx="5575300" cy="911225"/>
          </a:xfrm>
          <a:prstGeom prst="rect">
            <a:avLst/>
          </a:prstGeom>
          <a:noFill/>
          <a:ln/>
        </p:spPr>
        <p:txBody>
          <a:bodyPr wrap="square" lIns="45720" tIns="45720" rIns="4572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Practical Implications</a:t>
            </a:r>
            <a:endParaRPr lang="en-US" sz="1600" dirty="0"/>
          </a:p>
        </p:txBody>
      </p:sp>
      <p:sp>
        <p:nvSpPr>
          <p:cNvPr id="6" name="Text 3"/>
          <p:cNvSpPr/>
          <p:nvPr/>
        </p:nvSpPr>
        <p:spPr>
          <a:xfrm>
            <a:off x="5371465" y="715010"/>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Meeting Protocols</a:t>
            </a:r>
            <a:endParaRPr lang="en-US" sz="1600" dirty="0"/>
          </a:p>
        </p:txBody>
      </p:sp>
      <p:sp>
        <p:nvSpPr>
          <p:cNvPr id="7" name="Text 4"/>
          <p:cNvSpPr/>
          <p:nvPr/>
        </p:nvSpPr>
        <p:spPr>
          <a:xfrm>
            <a:off x="5372100" y="1125220"/>
            <a:ext cx="5905500" cy="148590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Findings will yield evidence-based meeting protocols, checklists, and training modules for accelerators, venture funds, and corporate innovation labs. These tools will help founders and investors use dashboards effectively.</a:t>
            </a:r>
            <a:endParaRPr lang="en-US" sz="1600" dirty="0"/>
          </a:p>
        </p:txBody>
      </p:sp>
      <p:sp>
        <p:nvSpPr>
          <p:cNvPr id="8" name="Text 5"/>
          <p:cNvSpPr/>
          <p:nvPr/>
        </p:nvSpPr>
        <p:spPr>
          <a:xfrm>
            <a:off x="6096000" y="2703830"/>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Decision Hygiene Toolkit</a:t>
            </a:r>
            <a:endParaRPr lang="en-US" sz="1600" dirty="0"/>
          </a:p>
        </p:txBody>
      </p:sp>
      <p:sp>
        <p:nvSpPr>
          <p:cNvPr id="9" name="Text 6"/>
          <p:cNvSpPr/>
          <p:nvPr/>
        </p:nvSpPr>
        <p:spPr>
          <a:xfrm>
            <a:off x="6096000" y="3114040"/>
            <a:ext cx="5905500" cy="148463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The hygiene index can be embedded in dashboard interfaces to prompt structured deliberation, reducing costly pivot errors and capital misallocation. This toolkit will support better decision practices under uncertainty.</a:t>
            </a:r>
            <a:endParaRPr lang="en-US" sz="1600" dirty="0"/>
          </a:p>
        </p:txBody>
      </p:sp>
      <p:sp>
        <p:nvSpPr>
          <p:cNvPr id="10" name="Text 7"/>
          <p:cNvSpPr/>
          <p:nvPr/>
        </p:nvSpPr>
        <p:spPr>
          <a:xfrm>
            <a:off x="5372100" y="4692015"/>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Executive Workshops</a:t>
            </a:r>
            <a:endParaRPr lang="en-US" sz="1600" dirty="0"/>
          </a:p>
        </p:txBody>
      </p:sp>
      <p:sp>
        <p:nvSpPr>
          <p:cNvPr id="11" name="Text 8"/>
          <p:cNvSpPr/>
          <p:nvPr/>
        </p:nvSpPr>
        <p:spPr>
          <a:xfrm>
            <a:off x="5372100" y="5102225"/>
            <a:ext cx="5905500" cy="148463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The research will inform executive workshops, providing actionable guidance on how to combine algorithmic forecasts with human judgement in a responsible manner, enhancing overall decision quality.</a:t>
            </a:r>
            <a:endParaRPr lang="en-US" sz="1600" dirty="0"/>
          </a:p>
        </p:txBody>
      </p:sp>
    </p:spTree>
  </p:cSld>
  <p:clrMapOvr>
    <a:masterClrMapping/>
  </p:clrMapOvr>
  <p:transition>
    <p:fade/>
    <p:spd val="med"/>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4457065" y="2061210"/>
            <a:ext cx="3399155" cy="8258810"/>
          </a:xfrm>
          <a:prstGeom prst="round2SameRect">
            <a:avLst>
              <a:gd name="adj1" fmla="val 50000"/>
              <a:gd name="adj2" fmla="val 0"/>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3" name="Text 1"/>
          <p:cNvSpPr/>
          <p:nvPr/>
        </p:nvSpPr>
        <p:spPr>
          <a:xfrm>
            <a:off x="4457065" y="2061210"/>
            <a:ext cx="3399155" cy="825881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rot="10800000">
            <a:off x="8328660" y="-2260600"/>
            <a:ext cx="3399155" cy="8258810"/>
          </a:xfrm>
          <a:prstGeom prst="round2SameRect">
            <a:avLst>
              <a:gd name="adj1" fmla="val 50000"/>
              <a:gd name="adj2" fmla="val 0"/>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5" name="Text 3"/>
          <p:cNvSpPr/>
          <p:nvPr/>
        </p:nvSpPr>
        <p:spPr>
          <a:xfrm rot="10800000">
            <a:off x="8328660" y="-2260600"/>
            <a:ext cx="3399155" cy="8258810"/>
          </a:xfrm>
          <a:prstGeom prst="rect">
            <a:avLst/>
          </a:prstGeom>
          <a:noFill/>
          <a:ln/>
        </p:spPr>
        <p:txBody>
          <a:bodyPr wrap="square" lIns="0" tIns="0" rIns="0" bIns="0" rtlCol="0" anchor="t"/>
          <a:lstStyle/>
          <a:p>
            <a:pPr>
              <a:lnSpc>
                <a:spcPct val="100000"/>
              </a:lnSpc>
            </a:pPr>
            <a:endParaRPr lang="en-US" sz="1600" dirty="0"/>
          </a:p>
        </p:txBody>
      </p:sp>
      <p:sp>
        <p:nvSpPr>
          <p:cNvPr id="6" name="Shape 4"/>
          <p:cNvSpPr/>
          <p:nvPr/>
        </p:nvSpPr>
        <p:spPr>
          <a:xfrm>
            <a:off x="1919605" y="-5283835"/>
            <a:ext cx="8323580" cy="8323580"/>
          </a:xfrm>
          <a:prstGeom prst="ellipse">
            <a:avLst/>
          </a:prstGeom>
          <a:solidFill>
            <a:srgbClr val="FFFFFF">
              <a:alpha val="5098"/>
            </a:srgbClr>
          </a:solidFill>
          <a:ln/>
        </p:spPr>
      </p:sp>
      <p:sp>
        <p:nvSpPr>
          <p:cNvPr id="7" name="Text 5"/>
          <p:cNvSpPr/>
          <p:nvPr/>
        </p:nvSpPr>
        <p:spPr>
          <a:xfrm>
            <a:off x="1919605" y="-5283835"/>
            <a:ext cx="8323580" cy="8323580"/>
          </a:xfrm>
          <a:prstGeom prst="rect">
            <a:avLst/>
          </a:prstGeom>
          <a:noFill/>
          <a:ln/>
        </p:spPr>
        <p:txBody>
          <a:bodyPr wrap="square" lIns="0" tIns="0" rIns="0" bIns="0" rtlCol="0" anchor="t"/>
          <a:lstStyle/>
          <a:p>
            <a:pPr>
              <a:lnSpc>
                <a:spcPct val="100000"/>
              </a:lnSpc>
            </a:pPr>
            <a:endParaRPr lang="en-US" sz="1600" dirty="0"/>
          </a:p>
        </p:txBody>
      </p:sp>
      <p:sp>
        <p:nvSpPr>
          <p:cNvPr id="8" name="Shape 6"/>
          <p:cNvSpPr/>
          <p:nvPr/>
        </p:nvSpPr>
        <p:spPr>
          <a:xfrm>
            <a:off x="9768840" y="1196975"/>
            <a:ext cx="4304030" cy="4304030"/>
          </a:xfrm>
          <a:prstGeom prst="ellipse">
            <a:avLst/>
          </a:prstGeom>
          <a:solidFill>
            <a:srgbClr val="FFFFFF">
              <a:alpha val="5098"/>
            </a:srgbClr>
          </a:solidFill>
          <a:ln/>
        </p:spPr>
      </p:sp>
      <p:sp>
        <p:nvSpPr>
          <p:cNvPr id="9" name="Text 7"/>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10" name="Shape 8"/>
          <p:cNvSpPr/>
          <p:nvPr/>
        </p:nvSpPr>
        <p:spPr>
          <a:xfrm rot="10800000">
            <a:off x="1952625" y="4520565"/>
            <a:ext cx="386080" cy="772160"/>
          </a:xfrm>
          <a:custGeom>
            <a:avLst/>
            <a:gdLst/>
            <a:ahLst/>
            <a:cxnLst/>
            <a:rect l="l" t="t" r="r" b="b"/>
            <a:pathLst>
              <a:path w="386080" h="772160">
                <a:moveTo>
                  <a:pt x="0" y="671399"/>
                </a:moveTo>
                <a:lnTo>
                  <a:pt x="0" y="0"/>
                </a:lnTo>
                <a:lnTo>
                  <a:pt x="386080" y="772160"/>
                </a:lnTo>
                <a:lnTo>
                  <a:pt x="0" y="671399"/>
                </a:lnTo>
                <a:close/>
              </a:path>
            </a:pathLst>
          </a:custGeom>
          <a:gradFill rotWithShape="1" flip="none">
            <a:gsLst>
              <a:gs pos="0">
                <a:srgbClr val="3CACE1"/>
              </a:gs>
              <a:gs pos="7000">
                <a:srgbClr val="3CACE1"/>
              </a:gs>
              <a:gs pos="100000">
                <a:srgbClr val="A9DAF2">
                  <a:alpha val="0"/>
                </a:srgbClr>
              </a:gs>
            </a:gsLst>
            <a:lin ang="17700000" scaled="1"/>
          </a:gradFill>
          <a:ln w="6350">
            <a:gradFill rotWithShape="1" flip="none">
              <a:gsLst>
                <a:gs pos="0">
                  <a:srgbClr val="FFFFFF"/>
                </a:gs>
                <a:gs pos="43000">
                  <a:srgbClr val="FFFFFF">
                    <a:alpha val="0"/>
                  </a:srgbClr>
                </a:gs>
                <a:gs pos="100000">
                  <a:srgbClr val="FFFFFF">
                    <a:alpha val="0"/>
                  </a:srgbClr>
                </a:gs>
              </a:gsLst>
              <a:lin ang="19680000" scaled="1"/>
            </a:gradFill>
            <a:prstDash val="solid"/>
          </a:ln>
        </p:spPr>
      </p:sp>
      <p:sp>
        <p:nvSpPr>
          <p:cNvPr id="11" name="Text 9"/>
          <p:cNvSpPr/>
          <p:nvPr/>
        </p:nvSpPr>
        <p:spPr>
          <a:xfrm rot="10800000">
            <a:off x="1952625" y="4520565"/>
            <a:ext cx="386080" cy="77216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flipH="1" rot="10800000">
            <a:off x="2336800" y="4520565"/>
            <a:ext cx="386080" cy="772160"/>
          </a:xfrm>
          <a:custGeom>
            <a:avLst/>
            <a:gdLst/>
            <a:ahLst/>
            <a:cxnLst/>
            <a:rect l="l" t="t" r="r" b="b"/>
            <a:pathLst>
              <a:path w="386080" h="772160">
                <a:moveTo>
                  <a:pt x="0" y="671399"/>
                </a:moveTo>
                <a:lnTo>
                  <a:pt x="0" y="0"/>
                </a:lnTo>
                <a:lnTo>
                  <a:pt x="386080" y="772160"/>
                </a:lnTo>
                <a:lnTo>
                  <a:pt x="0" y="671399"/>
                </a:lnTo>
                <a:close/>
              </a:path>
            </a:pathLst>
          </a:custGeom>
          <a:gradFill rotWithShape="1" flip="none">
            <a:gsLst>
              <a:gs pos="0">
                <a:srgbClr val="28A4DE"/>
              </a:gs>
              <a:gs pos="7000">
                <a:srgbClr val="28A4DE"/>
              </a:gs>
              <a:gs pos="100000">
                <a:srgbClr val="A9DAF2">
                  <a:alpha val="0"/>
                </a:srgbClr>
              </a:gs>
            </a:gsLst>
            <a:lin ang="19200000" scaled="1"/>
          </a:gradFill>
          <a:ln w="6350">
            <a:gradFill rotWithShape="1" flip="none">
              <a:gsLst>
                <a:gs pos="0">
                  <a:srgbClr val="FFFFFF"/>
                </a:gs>
                <a:gs pos="54000">
                  <a:srgbClr val="FFFFFF">
                    <a:alpha val="0"/>
                  </a:srgbClr>
                </a:gs>
                <a:gs pos="100000">
                  <a:srgbClr val="FFFFFF">
                    <a:alpha val="0"/>
                  </a:srgbClr>
                </a:gs>
              </a:gsLst>
              <a:lin ang="18120000" scaled="1"/>
            </a:gradFill>
            <a:prstDash val="solid"/>
          </a:ln>
        </p:spPr>
      </p:sp>
      <p:sp>
        <p:nvSpPr>
          <p:cNvPr id="13" name="Text 11"/>
          <p:cNvSpPr/>
          <p:nvPr/>
        </p:nvSpPr>
        <p:spPr>
          <a:xfrm rot="10800000">
            <a:off x="2336800" y="4520565"/>
            <a:ext cx="386080" cy="77216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52625" y="4420235"/>
            <a:ext cx="770255" cy="201295"/>
          </a:xfrm>
          <a:prstGeom prst="flowChartDecision">
            <a:avLst/>
          </a:prstGeom>
          <a:gradFill rotWithShape="1" flip="none">
            <a:gsLst>
              <a:gs pos="0">
                <a:srgbClr val="219ED8"/>
              </a:gs>
              <a:gs pos="9000">
                <a:srgbClr val="219ED8"/>
              </a:gs>
              <a:gs pos="100000">
                <a:srgbClr val="7EC9EB"/>
              </a:gs>
            </a:gsLst>
            <a:lin ang="16200000" scaled="1"/>
          </a:gradFill>
          <a:ln/>
        </p:spPr>
      </p:sp>
      <p:sp>
        <p:nvSpPr>
          <p:cNvPr id="15" name="Text 13"/>
          <p:cNvSpPr/>
          <p:nvPr/>
        </p:nvSpPr>
        <p:spPr>
          <a:xfrm>
            <a:off x="1952625" y="4420235"/>
            <a:ext cx="770255" cy="20129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rot="10800000">
            <a:off x="974090" y="3281045"/>
            <a:ext cx="1367790" cy="2740025"/>
          </a:xfrm>
          <a:custGeom>
            <a:avLst/>
            <a:gdLst/>
            <a:ahLst/>
            <a:cxnLst/>
            <a:rect l="l" t="t" r="r" b="b"/>
            <a:pathLst>
              <a:path w="1367790" h="2740025">
                <a:moveTo>
                  <a:pt x="0" y="2382471"/>
                </a:moveTo>
                <a:lnTo>
                  <a:pt x="0" y="0"/>
                </a:lnTo>
                <a:lnTo>
                  <a:pt x="1367790" y="2740025"/>
                </a:lnTo>
                <a:lnTo>
                  <a:pt x="0" y="2382471"/>
                </a:lnTo>
                <a:close/>
              </a:path>
            </a:pathLst>
          </a:custGeom>
          <a:gradFill rotWithShape="1" flip="none">
            <a:gsLst>
              <a:gs pos="0">
                <a:srgbClr val="3CACE1"/>
              </a:gs>
              <a:gs pos="7000">
                <a:srgbClr val="3CACE1"/>
              </a:gs>
              <a:gs pos="100000">
                <a:srgbClr val="A9DAF2">
                  <a:alpha val="0"/>
                </a:srgbClr>
              </a:gs>
            </a:gsLst>
            <a:lin ang="17700000" scaled="1"/>
          </a:gradFill>
          <a:ln w="15875">
            <a:gradFill rotWithShape="1" flip="none">
              <a:gsLst>
                <a:gs pos="0">
                  <a:srgbClr val="FFFFFF"/>
                </a:gs>
                <a:gs pos="43000">
                  <a:srgbClr val="FFFFFF">
                    <a:alpha val="0"/>
                  </a:srgbClr>
                </a:gs>
                <a:gs pos="100000">
                  <a:srgbClr val="FFFFFF">
                    <a:alpha val="0"/>
                  </a:srgbClr>
                </a:gs>
              </a:gsLst>
              <a:lin ang="19680000" scaled="1"/>
            </a:gradFill>
            <a:prstDash val="solid"/>
          </a:ln>
        </p:spPr>
      </p:sp>
      <p:sp>
        <p:nvSpPr>
          <p:cNvPr id="17" name="Text 15"/>
          <p:cNvSpPr/>
          <p:nvPr/>
        </p:nvSpPr>
        <p:spPr>
          <a:xfrm rot="10800000">
            <a:off x="974090" y="3281045"/>
            <a:ext cx="1367790" cy="274002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flipH="1" rot="10800000">
            <a:off x="2336800" y="3281045"/>
            <a:ext cx="1367790" cy="2740025"/>
          </a:xfrm>
          <a:custGeom>
            <a:avLst/>
            <a:gdLst/>
            <a:ahLst/>
            <a:cxnLst/>
            <a:rect l="l" t="t" r="r" b="b"/>
            <a:pathLst>
              <a:path w="1367790" h="2740025">
                <a:moveTo>
                  <a:pt x="0" y="2382471"/>
                </a:moveTo>
                <a:lnTo>
                  <a:pt x="0" y="0"/>
                </a:lnTo>
                <a:lnTo>
                  <a:pt x="1367790" y="2740025"/>
                </a:lnTo>
                <a:lnTo>
                  <a:pt x="0" y="2382471"/>
                </a:lnTo>
                <a:close/>
              </a:path>
            </a:pathLst>
          </a:custGeom>
          <a:gradFill rotWithShape="1" flip="none">
            <a:gsLst>
              <a:gs pos="0">
                <a:srgbClr val="28A4DE"/>
              </a:gs>
              <a:gs pos="7000">
                <a:srgbClr val="28A4DE"/>
              </a:gs>
              <a:gs pos="100000">
                <a:srgbClr val="A9DAF2">
                  <a:alpha val="0"/>
                </a:srgbClr>
              </a:gs>
            </a:gsLst>
            <a:lin ang="19200000" scaled="1"/>
          </a:gradFill>
          <a:ln w="15875">
            <a:gradFill rotWithShape="1" flip="none">
              <a:gsLst>
                <a:gs pos="0">
                  <a:srgbClr val="FFFFFF"/>
                </a:gs>
                <a:gs pos="54000">
                  <a:srgbClr val="FFFFFF">
                    <a:alpha val="0"/>
                  </a:srgbClr>
                </a:gs>
                <a:gs pos="100000">
                  <a:srgbClr val="FFFFFF">
                    <a:alpha val="0"/>
                  </a:srgbClr>
                </a:gs>
              </a:gsLst>
              <a:lin ang="18120000" scaled="1"/>
            </a:gradFill>
            <a:prstDash val="solid"/>
          </a:ln>
        </p:spPr>
      </p:sp>
      <p:sp>
        <p:nvSpPr>
          <p:cNvPr id="19" name="Text 17"/>
          <p:cNvSpPr/>
          <p:nvPr/>
        </p:nvSpPr>
        <p:spPr>
          <a:xfrm rot="10800000">
            <a:off x="2336800" y="3281045"/>
            <a:ext cx="1367790" cy="274002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727200" y="6042025"/>
            <a:ext cx="1226820" cy="219710"/>
          </a:xfrm>
          <a:prstGeom prst="ellipse">
            <a:avLst/>
          </a:prstGeom>
          <a:solidFill>
            <a:srgbClr val="7EC9EB">
              <a:alpha val="20000"/>
            </a:srgbClr>
          </a:solidFill>
          <a:ln/>
        </p:spPr>
      </p:sp>
      <p:sp>
        <p:nvSpPr>
          <p:cNvPr id="21" name="Text 19"/>
          <p:cNvSpPr/>
          <p:nvPr/>
        </p:nvSpPr>
        <p:spPr>
          <a:xfrm>
            <a:off x="1727200" y="6042025"/>
            <a:ext cx="1226820" cy="21971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974090" y="2924810"/>
            <a:ext cx="2730500" cy="713740"/>
          </a:xfrm>
          <a:prstGeom prst="flowChartDecision">
            <a:avLst/>
          </a:prstGeom>
          <a:gradFill rotWithShape="1" flip="none">
            <a:gsLst>
              <a:gs pos="0">
                <a:srgbClr val="219ED8"/>
              </a:gs>
              <a:gs pos="9000">
                <a:srgbClr val="219ED8"/>
              </a:gs>
              <a:gs pos="100000">
                <a:srgbClr val="7EC9EB"/>
              </a:gs>
            </a:gsLst>
            <a:lin ang="16200000" scaled="1"/>
          </a:gradFill>
          <a:ln/>
        </p:spPr>
      </p:sp>
      <p:sp>
        <p:nvSpPr>
          <p:cNvPr id="23" name="Text 21"/>
          <p:cNvSpPr/>
          <p:nvPr/>
        </p:nvSpPr>
        <p:spPr>
          <a:xfrm>
            <a:off x="974090" y="2924810"/>
            <a:ext cx="2730500" cy="713740"/>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rot="720000">
            <a:off x="603250" y="3929380"/>
            <a:ext cx="3438525" cy="1009650"/>
          </a:xfrm>
          <a:prstGeom prst="ellipse">
            <a:avLst/>
          </a:prstGeom>
          <a:solidFill>
            <a:srgbClr val="000000">
              <a:alpha val="0"/>
            </a:srgbClr>
          </a:solidFill>
          <a:ln w="9525">
            <a:gradFill rotWithShape="1" flip="none">
              <a:gsLst>
                <a:gs pos="0">
                  <a:srgbClr val="7EC9EB"/>
                </a:gs>
                <a:gs pos="81000">
                  <a:srgbClr val="28A4DE">
                    <a:alpha val="0"/>
                  </a:srgbClr>
                </a:gs>
                <a:gs pos="100000">
                  <a:srgbClr val="28A4DE">
                    <a:alpha val="0"/>
                  </a:srgbClr>
                </a:gs>
              </a:gsLst>
              <a:lin ang="16140000" scaled="1"/>
            </a:gradFill>
            <a:prstDash val="solid"/>
          </a:ln>
        </p:spPr>
      </p:sp>
      <p:sp>
        <p:nvSpPr>
          <p:cNvPr id="25" name="Text 23"/>
          <p:cNvSpPr/>
          <p:nvPr/>
        </p:nvSpPr>
        <p:spPr>
          <a:xfrm rot="720000">
            <a:off x="603250" y="3929380"/>
            <a:ext cx="3438525" cy="100965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4"/>
          <p:cNvSpPr/>
          <p:nvPr/>
        </p:nvSpPr>
        <p:spPr>
          <a:xfrm flipV="1" rot="20640000">
            <a:off x="643890" y="3928110"/>
            <a:ext cx="3438525" cy="1009650"/>
          </a:xfrm>
          <a:prstGeom prst="ellipse">
            <a:avLst/>
          </a:prstGeom>
          <a:solidFill>
            <a:srgbClr val="000000">
              <a:alpha val="0"/>
            </a:srgbClr>
          </a:solidFill>
          <a:ln w="9525">
            <a:gradFill rotWithShape="1" flip="none">
              <a:gsLst>
                <a:gs pos="0">
                  <a:srgbClr val="28A4DE">
                    <a:alpha val="0"/>
                  </a:srgbClr>
                </a:gs>
                <a:gs pos="19000">
                  <a:srgbClr val="28A4DE">
                    <a:alpha val="0"/>
                  </a:srgbClr>
                </a:gs>
                <a:gs pos="100000">
                  <a:srgbClr val="7EC9EB"/>
                </a:gs>
              </a:gsLst>
              <a:lin ang="16200000" scaled="1"/>
            </a:gradFill>
            <a:prstDash val="solid"/>
          </a:ln>
        </p:spPr>
      </p:sp>
      <p:sp>
        <p:nvSpPr>
          <p:cNvPr id="27" name="Text 25"/>
          <p:cNvSpPr/>
          <p:nvPr/>
        </p:nvSpPr>
        <p:spPr>
          <a:xfrm rot="20640000">
            <a:off x="643890" y="3928110"/>
            <a:ext cx="3438525" cy="100965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6"/>
          <p:cNvSpPr/>
          <p:nvPr/>
        </p:nvSpPr>
        <p:spPr>
          <a:xfrm>
            <a:off x="2097405" y="6086475"/>
            <a:ext cx="486410" cy="129540"/>
          </a:xfrm>
          <a:prstGeom prst="ellipse">
            <a:avLst/>
          </a:prstGeom>
          <a:solidFill>
            <a:srgbClr val="93D2EF">
              <a:alpha val="50196"/>
            </a:srgbClr>
          </a:solidFill>
          <a:ln/>
        </p:spPr>
      </p:sp>
      <p:sp>
        <p:nvSpPr>
          <p:cNvPr id="29" name="Text 27"/>
          <p:cNvSpPr/>
          <p:nvPr/>
        </p:nvSpPr>
        <p:spPr>
          <a:xfrm>
            <a:off x="2097405" y="6086475"/>
            <a:ext cx="486410" cy="12954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8"/>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31" name="Text 29"/>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32" name="Text 30"/>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Ethics &amp; Risk Mitigation</a:t>
            </a:r>
            <a:endParaRPr lang="en-US" sz="1600" dirty="0"/>
          </a:p>
        </p:txBody>
      </p:sp>
      <p:sp>
        <p:nvSpPr>
          <p:cNvPr id="33" name="Text 31"/>
          <p:cNvSpPr/>
          <p:nvPr/>
        </p:nvSpPr>
        <p:spPr>
          <a:xfrm>
            <a:off x="4669790" y="2939415"/>
            <a:ext cx="3006090" cy="1371600"/>
          </a:xfrm>
          <a:prstGeom prst="rect">
            <a:avLst/>
          </a:prstGeom>
          <a:noFill/>
          <a:ln/>
        </p:spPr>
        <p:txBody>
          <a:bodyPr wrap="square" lIns="45720" tIns="45720" rIns="45720" bIns="45720" rtlCol="0" anchor="t"/>
          <a:lstStyle/>
          <a:p>
            <a:pPr>
              <a:lnSpc>
                <a:spcPct val="130000"/>
              </a:lnSpc>
            </a:pPr>
            <a:r>
              <a:rPr lang="en-US" sz="2400" dirty="0">
                <a:solidFill>
                  <a:srgbClr val="7EC9EB"/>
                </a:solidFill>
                <a:latin typeface="MiSans" pitchFamily="34" charset="0"/>
                <a:ea typeface="MiSans" pitchFamily="34" charset="-122"/>
                <a:cs typeface="MiSans" pitchFamily="34" charset="-120"/>
              </a:rPr>
              <a:t>Informed Consent</a:t>
            </a:r>
            <a:endParaRPr lang="en-US" sz="1600" dirty="0"/>
          </a:p>
        </p:txBody>
      </p:sp>
      <p:sp>
        <p:nvSpPr>
          <p:cNvPr id="34" name="Text 32"/>
          <p:cNvSpPr/>
          <p:nvPr/>
        </p:nvSpPr>
        <p:spPr>
          <a:xfrm>
            <a:off x="4585970" y="4018915"/>
            <a:ext cx="3133725" cy="1387078"/>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Informed consent, anonymization, and secure data storage comply with institutional review standards. These measures ensure ethical data collection and participant protection.</a:t>
            </a:r>
            <a:endParaRPr lang="en-US" sz="1600" dirty="0"/>
          </a:p>
        </p:txBody>
      </p:sp>
      <p:sp>
        <p:nvSpPr>
          <p:cNvPr id="35" name="Text 33"/>
          <p:cNvSpPr/>
          <p:nvPr/>
        </p:nvSpPr>
        <p:spPr>
          <a:xfrm>
            <a:off x="8458200" y="1197610"/>
            <a:ext cx="2974340" cy="1371600"/>
          </a:xfrm>
          <a:prstGeom prst="rect">
            <a:avLst/>
          </a:prstGeom>
          <a:noFill/>
          <a:ln/>
        </p:spPr>
        <p:txBody>
          <a:bodyPr wrap="square" lIns="45720" tIns="45720" rIns="45720" bIns="45720" rtlCol="0" anchor="t"/>
          <a:lstStyle/>
          <a:p>
            <a:pPr>
              <a:lnSpc>
                <a:spcPct val="130000"/>
              </a:lnSpc>
            </a:pPr>
            <a:r>
              <a:rPr lang="en-US" sz="2400" dirty="0">
                <a:solidFill>
                  <a:srgbClr val="7EC9EB"/>
                </a:solidFill>
                <a:latin typeface="MiSans" pitchFamily="34" charset="0"/>
                <a:ea typeface="MiSans" pitchFamily="34" charset="-122"/>
                <a:cs typeface="MiSans" pitchFamily="34" charset="-120"/>
              </a:rPr>
              <a:t>Risk Management</a:t>
            </a:r>
            <a:endParaRPr lang="en-US" sz="1600" dirty="0"/>
          </a:p>
        </p:txBody>
      </p:sp>
      <p:sp>
        <p:nvSpPr>
          <p:cNvPr id="36" name="Text 34"/>
          <p:cNvSpPr/>
          <p:nvPr/>
        </p:nvSpPr>
        <p:spPr>
          <a:xfrm>
            <a:off x="8451215" y="2277110"/>
            <a:ext cx="3133725" cy="1664494"/>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Risks include participant attrition and selective disclosure of sensitive strategy details. Mitigation involves staged disclosure, aggregated reporting, and optional withdrawal without penalty.</a:t>
            </a:r>
            <a:endParaRPr lang="en-US" sz="1600" dirty="0"/>
          </a:p>
        </p:txBody>
      </p:sp>
    </p:spTree>
  </p:cSld>
  <p:clrMapOvr>
    <a:masterClrMapping/>
  </p:clrMapOvr>
  <p:transition>
    <p:fade/>
    <p:spd val="med"/>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2976880" y="2132965"/>
            <a:ext cx="5857240" cy="5857240"/>
          </a:xfrm>
          <a:prstGeom prst="ellipse">
            <a:avLst/>
          </a:prstGeom>
          <a:solidFill>
            <a:srgbClr val="DCFB60">
              <a:alpha val="5098"/>
            </a:srgbClr>
          </a:solidFill>
          <a:ln/>
        </p:spPr>
      </p:sp>
      <p:sp>
        <p:nvSpPr>
          <p:cNvPr id="3" name="Text 1"/>
          <p:cNvSpPr/>
          <p:nvPr/>
        </p:nvSpPr>
        <p:spPr>
          <a:xfrm>
            <a:off x="-2976880" y="2132965"/>
            <a:ext cx="5857240" cy="5857240"/>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a:off x="9345295" y="1196975"/>
            <a:ext cx="4304030" cy="4304030"/>
          </a:xfrm>
          <a:prstGeom prst="ellipse">
            <a:avLst/>
          </a:prstGeom>
          <a:solidFill>
            <a:srgbClr val="FFFFFF">
              <a:alpha val="5098"/>
            </a:srgbClr>
          </a:solidFill>
          <a:ln/>
        </p:spPr>
      </p:sp>
      <p:sp>
        <p:nvSpPr>
          <p:cNvPr id="5" name="Text 3"/>
          <p:cNvSpPr/>
          <p:nvPr/>
        </p:nvSpPr>
        <p:spPr>
          <a:xfrm>
            <a:off x="9345295" y="1196975"/>
            <a:ext cx="4304030" cy="4304030"/>
          </a:xfrm>
          <a:prstGeom prst="rect">
            <a:avLst/>
          </a:prstGeom>
          <a:noFill/>
          <a:ln/>
        </p:spPr>
        <p:txBody>
          <a:bodyPr wrap="square" lIns="0" tIns="0" rIns="0" bIns="0" rtlCol="0" anchor="t"/>
          <a:lstStyle/>
          <a:p>
            <a:pPr>
              <a:lnSpc>
                <a:spcPct val="100000"/>
              </a:lnSpc>
            </a:pPr>
            <a:endParaRPr lang="en-US" sz="1600" dirty="0"/>
          </a:p>
        </p:txBody>
      </p:sp>
      <p:pic>
        <p:nvPicPr>
          <p:cNvPr id="6" name="Image 0" descr="https://kimi-img.moonshot.cn/pub/slides/slides_tmpl/image/25-08-27-20:03:31-d2nf84p8bjvh7rlj0980.png">    </p:cNvPr>
          <p:cNvPicPr>
            <a:picLocks noChangeAspect="1"/>
          </p:cNvPicPr>
          <p:nvPr/>
        </p:nvPicPr>
        <p:blipFill>
          <a:blip r:embed="rId1"/>
          <a:stretch>
            <a:fillRect/>
          </a:stretch>
        </p:blipFill>
        <p:spPr>
          <a:xfrm>
            <a:off x="7226300" y="2159635"/>
            <a:ext cx="4779645" cy="4752340"/>
          </a:xfrm>
          <a:prstGeom prst="rect">
            <a:avLst/>
          </a:prstGeom>
        </p:spPr>
      </p:pic>
      <p:pic>
        <p:nvPicPr>
          <p:cNvPr id="7" name="Image 1" descr="https://kimi-img.moonshot.cn/pub/slides/slides_tmpl/image/25-08-27-20:03:32-d2nf8518bjvh7rlj09ag.png">    </p:cNvPr>
          <p:cNvPicPr>
            <a:picLocks noChangeAspect="1"/>
          </p:cNvPicPr>
          <p:nvPr/>
        </p:nvPicPr>
        <p:blipFill>
          <a:blip r:embed="rId2"/>
          <a:stretch>
            <a:fillRect/>
          </a:stretch>
        </p:blipFill>
        <p:spPr>
          <a:xfrm>
            <a:off x="8832132" y="13109"/>
            <a:ext cx="2901666" cy="1919603"/>
          </a:xfrm>
          <a:prstGeom prst="rect">
            <a:avLst/>
          </a:prstGeom>
        </p:spPr>
      </p:pic>
      <p:sp>
        <p:nvSpPr>
          <p:cNvPr id="8" name="Shape 4"/>
          <p:cNvSpPr/>
          <p:nvPr/>
        </p:nvSpPr>
        <p:spPr>
          <a:xfrm rot="16200000">
            <a:off x="5532754" y="-27941"/>
            <a:ext cx="6896737" cy="6896736"/>
          </a:xfrm>
          <a:custGeom>
            <a:avLst/>
            <a:gdLst/>
            <a:ahLst/>
            <a:cxnLst/>
            <a:rect l="l" t="t" r="r" b="b"/>
            <a:pathLst>
              <a:path w="6896737" h="6896736">
                <a:moveTo>
                  <a:pt x="0" y="1379347"/>
                </a:moveTo>
                <a:lnTo>
                  <a:pt x="6896737" y="0"/>
                </a:lnTo>
                <a:lnTo>
                  <a:pt x="6896737" y="6896736"/>
                </a:lnTo>
                <a:lnTo>
                  <a:pt x="0" y="6896736"/>
                </a:lnTo>
                <a:close/>
              </a:path>
            </a:pathLst>
          </a:custGeom>
          <a:solidFill>
            <a:srgbClr val="F4F4F5"/>
          </a:solidFill>
          <a:ln/>
        </p:spPr>
      </p:sp>
      <p:sp>
        <p:nvSpPr>
          <p:cNvPr id="9" name="Text 5"/>
          <p:cNvSpPr/>
          <p:nvPr/>
        </p:nvSpPr>
        <p:spPr>
          <a:xfrm rot="16200000">
            <a:off x="5532754" y="-27941"/>
            <a:ext cx="6896737" cy="6896736"/>
          </a:xfrm>
          <a:prstGeom prst="rect">
            <a:avLst/>
          </a:prstGeom>
          <a:noFill/>
          <a:ln/>
        </p:spPr>
        <p:txBody>
          <a:bodyPr wrap="square" lIns="0" tIns="0" rIns="0" bIns="0" rtlCol="0" anchor="t"/>
          <a:lstStyle/>
          <a:p>
            <a:pPr>
              <a:lnSpc>
                <a:spcPct val="100000"/>
              </a:lnSpc>
            </a:pPr>
            <a:endParaRPr lang="en-US" sz="1600" dirty="0"/>
          </a:p>
        </p:txBody>
      </p:sp>
      <p:sp>
        <p:nvSpPr>
          <p:cNvPr id="10" name="Text 6"/>
          <p:cNvSpPr/>
          <p:nvPr/>
        </p:nvSpPr>
        <p:spPr>
          <a:xfrm>
            <a:off x="887730" y="478155"/>
            <a:ext cx="10605770" cy="546100"/>
          </a:xfrm>
          <a:prstGeom prst="rect">
            <a:avLst/>
          </a:prstGeom>
          <a:noFill/>
          <a:ln/>
        </p:spPr>
        <p:txBody>
          <a:bodyPr wrap="square" lIns="0" tIns="0" rIns="0" bIns="0" rtlCol="0" anchor="t">
            <a:spAutoFit/>
          </a:bodyPr>
          <a:lstStyle/>
          <a:p>
            <a:pPr>
              <a:lnSpc>
                <a:spcPct val="100000"/>
              </a:lnSpc>
            </a:pPr>
            <a:r>
              <a:rPr lang="en-US" sz="3600" dirty="0">
                <a:solidFill>
                  <a:srgbClr val="218EC1"/>
                </a:solidFill>
                <a:latin typeface="MiSans" pitchFamily="34" charset="0"/>
                <a:ea typeface="MiSans" pitchFamily="34" charset="-122"/>
                <a:cs typeface="MiSans" pitchFamily="34" charset="-120"/>
              </a:rPr>
              <a:t>Work Plan &amp; Milestones</a:t>
            </a:r>
            <a:endParaRPr lang="en-US" sz="1600" dirty="0"/>
          </a:p>
        </p:txBody>
      </p:sp>
      <p:sp>
        <p:nvSpPr>
          <p:cNvPr id="11" name="Text 7"/>
          <p:cNvSpPr/>
          <p:nvPr/>
        </p:nvSpPr>
        <p:spPr>
          <a:xfrm>
            <a:off x="685165" y="1900555"/>
            <a:ext cx="5404485" cy="368300"/>
          </a:xfrm>
          <a:prstGeom prst="rect">
            <a:avLst/>
          </a:prstGeom>
          <a:noFill/>
          <a:ln/>
        </p:spPr>
        <p:txBody>
          <a:bodyPr wrap="square" lIns="0" tIns="0" rIns="0" bIns="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Year 1</a:t>
            </a:r>
            <a:endParaRPr lang="en-US" sz="1600" dirty="0"/>
          </a:p>
        </p:txBody>
      </p:sp>
      <p:sp>
        <p:nvSpPr>
          <p:cNvPr id="12" name="Text 8"/>
          <p:cNvSpPr/>
          <p:nvPr/>
        </p:nvSpPr>
        <p:spPr>
          <a:xfrm>
            <a:off x="685165" y="2332990"/>
            <a:ext cx="4678680" cy="1109663"/>
          </a:xfrm>
          <a:prstGeom prst="rect">
            <a:avLst/>
          </a:prstGeom>
          <a:noFill/>
          <a:ln/>
        </p:spPr>
        <p:txBody>
          <a:bodyPr wrap="square" lIns="0" tIns="0" rIns="0" bIns="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Year 1 completes qualitative fieldwork and index validation. This phase involves conducting interviews, observing meetings, and developing the Decision Hygiene Index.</a:t>
            </a:r>
            <a:endParaRPr lang="en-US" sz="1600" dirty="0"/>
          </a:p>
        </p:txBody>
      </p:sp>
      <p:sp>
        <p:nvSpPr>
          <p:cNvPr id="13" name="Text 9"/>
          <p:cNvSpPr/>
          <p:nvPr/>
        </p:nvSpPr>
        <p:spPr>
          <a:xfrm>
            <a:off x="684530" y="4274820"/>
            <a:ext cx="5475605" cy="368300"/>
          </a:xfrm>
          <a:prstGeom prst="rect">
            <a:avLst/>
          </a:prstGeom>
          <a:noFill/>
          <a:ln/>
        </p:spPr>
        <p:txBody>
          <a:bodyPr wrap="square" lIns="0" tIns="0" rIns="0" bIns="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Year 2</a:t>
            </a:r>
            <a:endParaRPr lang="en-US" sz="1600" dirty="0"/>
          </a:p>
        </p:txBody>
      </p:sp>
      <p:sp>
        <p:nvSpPr>
          <p:cNvPr id="14" name="Text 10"/>
          <p:cNvSpPr/>
          <p:nvPr/>
        </p:nvSpPr>
        <p:spPr>
          <a:xfrm>
            <a:off x="685165" y="4763770"/>
            <a:ext cx="4678680" cy="832247"/>
          </a:xfrm>
          <a:prstGeom prst="rect">
            <a:avLst/>
          </a:prstGeom>
          <a:noFill/>
          <a:ln/>
        </p:spPr>
        <p:txBody>
          <a:bodyPr wrap="square" lIns="0" tIns="0" rIns="0" bIns="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Year 2 runs experiments and refines measures. This phase includes scenario-based experiments to test causal relations and validate survey instruments.</a:t>
            </a:r>
            <a:endParaRPr lang="en-US" sz="1600" dirty="0"/>
          </a:p>
        </p:txBody>
      </p:sp>
      <p:sp>
        <p:nvSpPr>
          <p:cNvPr id="15" name="Text 11"/>
          <p:cNvSpPr/>
          <p:nvPr/>
        </p:nvSpPr>
        <p:spPr>
          <a:xfrm>
            <a:off x="6515100" y="1900555"/>
            <a:ext cx="5490845" cy="368300"/>
          </a:xfrm>
          <a:prstGeom prst="rect">
            <a:avLst/>
          </a:prstGeom>
          <a:noFill/>
          <a:ln/>
        </p:spPr>
        <p:txBody>
          <a:bodyPr wrap="square" lIns="0" tIns="0" rIns="0" bIns="0" rtlCol="0" anchor="t">
            <a:spAutoFit/>
          </a:bodyPr>
          <a:lstStyle/>
          <a:p>
            <a:pPr>
              <a:lnSpc>
                <a:spcPct val="100000"/>
              </a:lnSpc>
            </a:pPr>
            <a:r>
              <a:rPr lang="en-US" sz="2400" dirty="0">
                <a:solidFill>
                  <a:srgbClr val="218EC1"/>
                </a:solidFill>
                <a:latin typeface="MiSans" pitchFamily="34" charset="0"/>
                <a:ea typeface="MiSans" pitchFamily="34" charset="-122"/>
                <a:cs typeface="MiSans" pitchFamily="34" charset="-120"/>
              </a:rPr>
              <a:t>Year 3</a:t>
            </a:r>
            <a:endParaRPr lang="en-US" sz="1600" dirty="0"/>
          </a:p>
        </p:txBody>
      </p:sp>
      <p:sp>
        <p:nvSpPr>
          <p:cNvPr id="16" name="Text 12"/>
          <p:cNvSpPr/>
          <p:nvPr/>
        </p:nvSpPr>
        <p:spPr>
          <a:xfrm>
            <a:off x="6993890" y="2294255"/>
            <a:ext cx="5012055" cy="832247"/>
          </a:xfrm>
          <a:prstGeom prst="rect">
            <a:avLst/>
          </a:prstGeom>
          <a:noFill/>
          <a:ln/>
        </p:spPr>
        <p:txBody>
          <a:bodyPr wrap="square" lIns="0" tIns="0" rIns="0" bIns="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Year 3 conducts survey-archival analysis and dissemination. This phase involves linking survey data to archival performance metrics and publishing findings.</a:t>
            </a:r>
            <a:endParaRPr lang="en-US" sz="1600" dirty="0"/>
          </a:p>
        </p:txBody>
      </p:sp>
      <p:sp>
        <p:nvSpPr>
          <p:cNvPr id="17" name="Text 13"/>
          <p:cNvSpPr/>
          <p:nvPr/>
        </p:nvSpPr>
        <p:spPr>
          <a:xfrm>
            <a:off x="6529705" y="4236085"/>
            <a:ext cx="5476240" cy="368300"/>
          </a:xfrm>
          <a:prstGeom prst="rect">
            <a:avLst/>
          </a:prstGeom>
          <a:noFill/>
          <a:ln/>
        </p:spPr>
        <p:txBody>
          <a:bodyPr wrap="square" lIns="0" tIns="0" rIns="0" bIns="0" rtlCol="0" anchor="t">
            <a:spAutoFit/>
          </a:bodyPr>
          <a:lstStyle/>
          <a:p>
            <a:pPr>
              <a:lnSpc>
                <a:spcPct val="100000"/>
              </a:lnSpc>
            </a:pPr>
            <a:r>
              <a:rPr lang="en-US" sz="2400" dirty="0">
                <a:solidFill>
                  <a:srgbClr val="218EC1"/>
                </a:solidFill>
                <a:latin typeface="MiSans" pitchFamily="34" charset="0"/>
                <a:ea typeface="MiSans" pitchFamily="34" charset="-122"/>
                <a:cs typeface="MiSans" pitchFamily="34" charset="-120"/>
              </a:rPr>
              <a:t>Gantt-Style Milestones</a:t>
            </a:r>
            <a:endParaRPr lang="en-US" sz="1600" dirty="0"/>
          </a:p>
        </p:txBody>
      </p:sp>
      <p:sp>
        <p:nvSpPr>
          <p:cNvPr id="18" name="Text 14"/>
          <p:cNvSpPr/>
          <p:nvPr/>
        </p:nvSpPr>
        <p:spPr>
          <a:xfrm>
            <a:off x="6994525" y="4725035"/>
            <a:ext cx="5011420" cy="832247"/>
          </a:xfrm>
          <a:prstGeom prst="rect">
            <a:avLst/>
          </a:prstGeom>
          <a:noFill/>
          <a:ln/>
        </p:spPr>
        <p:txBody>
          <a:bodyPr wrap="square" lIns="0" tIns="0" rIns="0" bIns="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Gantt-style milestones specify data collection, coding, preliminary analyses, and committee review checkpoints to ensure timely completion of the research.</a:t>
            </a:r>
            <a:endParaRPr lang="en-US" sz="1600" dirty="0"/>
          </a:p>
        </p:txBody>
      </p:sp>
    </p:spTree>
  </p:cSld>
  <p:clrMapOvr>
    <a:masterClrMapping/>
  </p:clrMapOvr>
  <p:transition>
    <p:fade/>
    <p:spd val="med"/>
  </p:transition>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0E1215"/>
        </a:solidFill>
      </p:bgPr>
    </p:bg>
    <p:spTree>
      <p:nvGrpSpPr>
        <p:cNvPr id="1" name=""/>
        <p:cNvGrpSpPr/>
        <p:nvPr/>
      </p:nvGrpSpPr>
      <p:grpSpPr>
        <a:xfrm>
          <a:off x="0" y="0"/>
          <a:ext cx="0" cy="0"/>
          <a:chOff x="0" y="0"/>
          <a:chExt cx="0" cy="0"/>
        </a:xfrm>
      </p:grpSpPr>
      <p:sp>
        <p:nvSpPr>
          <p:cNvPr id="2" name="Shape 0"/>
          <p:cNvSpPr/>
          <p:nvPr/>
        </p:nvSpPr>
        <p:spPr>
          <a:xfrm flipH="1" flipV="1">
            <a:off x="9243060" y="4307840"/>
            <a:ext cx="1858645" cy="1894205"/>
          </a:xfrm>
          <a:prstGeom prst="donut">
            <a:avLst>
              <a:gd name="adj" fmla="val 17842"/>
            </a:avLst>
          </a:prstGeom>
          <a:gradFill rotWithShape="1" flip="none">
            <a:gsLst>
              <a:gs pos="0">
                <a:srgbClr val="A4B6C2"/>
              </a:gs>
              <a:gs pos="81000">
                <a:srgbClr val="C5C9CE">
                  <a:alpha val="0"/>
                </a:srgbClr>
              </a:gs>
              <a:gs pos="100000">
                <a:srgbClr val="C5C9CE">
                  <a:alpha val="0"/>
                </a:srgbClr>
              </a:gs>
            </a:gsLst>
            <a:lin ang="2700000" scaled="1"/>
          </a:gradFill>
          <a:ln/>
        </p:spPr>
      </p:sp>
      <p:sp>
        <p:nvSpPr>
          <p:cNvPr id="3" name="Text 1"/>
          <p:cNvSpPr/>
          <p:nvPr/>
        </p:nvSpPr>
        <p:spPr>
          <a:xfrm>
            <a:off x="9243060" y="4307840"/>
            <a:ext cx="1858645" cy="1894205"/>
          </a:xfrm>
          <a:prstGeom prst="rect">
            <a:avLst/>
          </a:prstGeom>
          <a:noFill/>
          <a:ln/>
        </p:spPr>
        <p:txBody>
          <a:bodyPr wrap="square" lIns="0" tIns="0" rIns="0" bIns="0" rtlCol="0" anchor="t"/>
          <a:lstStyle/>
          <a:p>
            <a:pPr>
              <a:lnSpc>
                <a:spcPct val="100000"/>
              </a:lnSpc>
            </a:pPr>
            <a:endParaRPr lang="en-US" sz="1600" dirty="0"/>
          </a:p>
        </p:txBody>
      </p:sp>
      <p:sp>
        <p:nvSpPr>
          <p:cNvPr id="4" name="Shape 2"/>
          <p:cNvSpPr/>
          <p:nvPr/>
        </p:nvSpPr>
        <p:spPr>
          <a:xfrm>
            <a:off x="6595110" y="787400"/>
            <a:ext cx="3042920" cy="3042920"/>
          </a:xfrm>
          <a:prstGeom prst="donut">
            <a:avLst/>
          </a:prstGeom>
          <a:gradFill rotWithShape="1" flip="none">
            <a:gsLst>
              <a:gs pos="0">
                <a:srgbClr val="A4B6C2"/>
              </a:gs>
              <a:gs pos="81000">
                <a:srgbClr val="C5C9CE">
                  <a:alpha val="0"/>
                </a:srgbClr>
              </a:gs>
              <a:gs pos="100000">
                <a:srgbClr val="C5C9CE">
                  <a:alpha val="0"/>
                </a:srgbClr>
              </a:gs>
            </a:gsLst>
            <a:lin ang="2700000" scaled="1"/>
          </a:gradFill>
          <a:ln/>
        </p:spPr>
      </p:sp>
      <p:sp>
        <p:nvSpPr>
          <p:cNvPr id="5" name="Text 3"/>
          <p:cNvSpPr/>
          <p:nvPr/>
        </p:nvSpPr>
        <p:spPr>
          <a:xfrm>
            <a:off x="6595110" y="787400"/>
            <a:ext cx="3042920" cy="3042920"/>
          </a:xfrm>
          <a:prstGeom prst="rect">
            <a:avLst/>
          </a:prstGeom>
          <a:noFill/>
          <a:ln/>
        </p:spPr>
        <p:txBody>
          <a:bodyPr wrap="square" lIns="0" tIns="0" rIns="0" bIns="0" rtlCol="0" anchor="t"/>
          <a:lstStyle/>
          <a:p>
            <a:pPr>
              <a:lnSpc>
                <a:spcPct val="100000"/>
              </a:lnSpc>
            </a:pPr>
            <a:endParaRPr lang="en-US" sz="1600" dirty="0"/>
          </a:p>
        </p:txBody>
      </p:sp>
      <p:pic>
        <p:nvPicPr>
          <p:cNvPr id="6" name="Image 0" descr="https://kimi-img.moonshot.cn/pub/slides/slides_tmpl/image/25-08-27-20:03:31-d2nf84p8bjvh7rlj097g.png">    </p:cNvPr>
          <p:cNvPicPr>
            <a:picLocks noChangeAspect="1"/>
          </p:cNvPicPr>
          <p:nvPr/>
        </p:nvPicPr>
        <p:blipFill>
          <a:blip r:embed="rId1"/>
          <a:stretch>
            <a:fillRect/>
          </a:stretch>
        </p:blipFill>
        <p:spPr>
          <a:xfrm>
            <a:off x="7273290" y="1494788"/>
            <a:ext cx="3404235" cy="3862074"/>
          </a:xfrm>
          <a:prstGeom prst="rect">
            <a:avLst/>
          </a:prstGeom>
        </p:spPr>
      </p:pic>
      <p:sp>
        <p:nvSpPr>
          <p:cNvPr id="7" name="Text 4"/>
          <p:cNvSpPr/>
          <p:nvPr/>
        </p:nvSpPr>
        <p:spPr>
          <a:xfrm>
            <a:off x="6673296" y="746553"/>
            <a:ext cx="5051668" cy="174625"/>
          </a:xfrm>
          <a:prstGeom prst="rect">
            <a:avLst/>
          </a:prstGeom>
          <a:noFill/>
          <a:ln/>
        </p:spPr>
        <p:txBody>
          <a:bodyPr wrap="square" lIns="0" tIns="0" rIns="0" bIns="0" rtlCol="0" anchor="t">
            <a:spAutoFit/>
          </a:bodyPr>
          <a:lstStyle/>
          <a:p>
            <a:pPr>
              <a:lnSpc>
                <a:spcPct val="100000"/>
              </a:lnSpc>
            </a:pPr>
            <a:r>
              <a:rPr lang="en-US" sz="1800" dirty="0">
                <a:solidFill>
                  <a:srgbClr val="000000"/>
                </a:solidFill>
                <a:latin typeface="MiSans" pitchFamily="34" charset="0"/>
                <a:ea typeface="MiSans" pitchFamily="34" charset="-122"/>
                <a:cs typeface="MiSans" pitchFamily="34" charset="-120"/>
              </a:rPr>
              <a:t> </a:t>
            </a:r>
            <a:endParaRPr lang="en-US" sz="1600" dirty="0"/>
          </a:p>
        </p:txBody>
      </p:sp>
      <p:sp>
        <p:nvSpPr>
          <p:cNvPr id="8" name="Text 5"/>
          <p:cNvSpPr/>
          <p:nvPr/>
        </p:nvSpPr>
        <p:spPr>
          <a:xfrm>
            <a:off x="828040" y="1494790"/>
            <a:ext cx="5568950" cy="1702435"/>
          </a:xfrm>
          <a:prstGeom prst="rect">
            <a:avLst/>
          </a:prstGeom>
          <a:noFill/>
          <a:ln/>
        </p:spPr>
        <p:txBody>
          <a:bodyPr wrap="square" lIns="0" tIns="0" rIns="0" bIns="0" rtlCol="0" anchor="t"/>
          <a:lstStyle/>
          <a:p>
            <a:pPr>
              <a:lnSpc>
                <a:spcPct val="100000"/>
              </a:lnSpc>
            </a:pPr>
            <a:r>
              <a:rPr lang="en-US" sz="3200" dirty="0">
                <a:solidFill>
                  <a:srgbClr val="28A4DE"/>
                </a:solidFill>
                <a:latin typeface="MiSans" pitchFamily="34" charset="0"/>
                <a:ea typeface="MiSans" pitchFamily="34" charset="-122"/>
                <a:cs typeface="MiSans" pitchFamily="34" charset="-120"/>
              </a:rPr>
              <a:t>Expected Outputs</a:t>
            </a:r>
            <a:endParaRPr lang="en-US" sz="1600" dirty="0"/>
          </a:p>
        </p:txBody>
      </p:sp>
      <p:sp>
        <p:nvSpPr>
          <p:cNvPr id="9" name="Text 6"/>
          <p:cNvSpPr/>
          <p:nvPr/>
        </p:nvSpPr>
        <p:spPr>
          <a:xfrm>
            <a:off x="828040" y="3213100"/>
            <a:ext cx="6368415" cy="720725"/>
          </a:xfrm>
          <a:prstGeom prst="rect">
            <a:avLst/>
          </a:prstGeom>
          <a:noFill/>
          <a:ln/>
        </p:spPr>
        <p:txBody>
          <a:bodyPr wrap="square" lIns="0" tIns="0" rIns="0" bIns="0" rtlCol="0" anchor="t"/>
          <a:lstStyle/>
          <a:p>
            <a:pPr>
              <a:lnSpc>
                <a:spcPct val="100000"/>
              </a:lnSpc>
            </a:pPr>
            <a:r>
              <a:rPr lang="en-US" sz="2400" dirty="0">
                <a:solidFill>
                  <a:srgbClr val="7EC9EB"/>
                </a:solidFill>
                <a:latin typeface="MiSans" pitchFamily="34" charset="0"/>
                <a:ea typeface="MiSans" pitchFamily="34" charset="-122"/>
                <a:cs typeface="MiSans" pitchFamily="34" charset="-120"/>
              </a:rPr>
              <a:t>Deliverables</a:t>
            </a:r>
            <a:endParaRPr lang="en-US" sz="1600" dirty="0"/>
          </a:p>
        </p:txBody>
      </p:sp>
      <p:sp>
        <p:nvSpPr>
          <p:cNvPr id="10" name="Text 7"/>
          <p:cNvSpPr/>
          <p:nvPr/>
        </p:nvSpPr>
        <p:spPr>
          <a:xfrm>
            <a:off x="828040" y="3860800"/>
            <a:ext cx="5845175" cy="1965325"/>
          </a:xfrm>
          <a:prstGeom prst="rect">
            <a:avLst/>
          </a:prstGeom>
          <a:noFill/>
          <a:ln/>
        </p:spPr>
        <p:txBody>
          <a:bodyPr wrap="square" lIns="0" tIns="0" rIns="0" bIns="0" rtlCol="0" anchor="t"/>
          <a:lstStyle/>
          <a:p>
            <a:pPr>
              <a:lnSpc>
                <a:spcPct val="130000"/>
              </a:lnSpc>
            </a:pPr>
            <a:r>
              <a:rPr lang="en-US" sz="1600" dirty="0">
                <a:solidFill>
                  <a:srgbClr val="FFFFFF"/>
                </a:solidFill>
                <a:latin typeface="MiSans" pitchFamily="34" charset="0"/>
                <a:ea typeface="MiSans" pitchFamily="34" charset="-122"/>
                <a:cs typeface="MiSans" pitchFamily="34" charset="-120"/>
              </a:rPr>
              <a:t>Anticipated deliverables include three journal submissions, conference presentations, an open-source Decision Hygiene toolkit, and executive workshops. These outputs will contribute to both academic and practical knowledge.</a:t>
            </a:r>
            <a:endParaRPr lang="en-US" sz="1600" dirty="0"/>
          </a:p>
        </p:txBody>
      </p:sp>
    </p:spTree>
  </p:cSld>
  <p:clrMapOvr>
    <a:masterClrMapping/>
  </p:clrMapOvr>
  <p:transition>
    <p:fade/>
    <p:spd val="med"/>
  </p:transition>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0E1215"/>
        </a:solidFill>
      </p:bgPr>
    </p:bg>
    <p:spTree>
      <p:nvGrpSpPr>
        <p:cNvPr id="1" name=""/>
        <p:cNvGrpSpPr/>
        <p:nvPr/>
      </p:nvGrpSpPr>
      <p:grpSpPr>
        <a:xfrm>
          <a:off x="0" y="0"/>
          <a:ext cx="0" cy="0"/>
          <a:chOff x="0" y="0"/>
          <a:chExt cx="0" cy="0"/>
        </a:xfrm>
      </p:grpSpPr>
      <p:sp>
        <p:nvSpPr>
          <p:cNvPr id="2" name="Text 0"/>
          <p:cNvSpPr/>
          <p:nvPr/>
        </p:nvSpPr>
        <p:spPr>
          <a:xfrm>
            <a:off x="375285" y="2637155"/>
            <a:ext cx="3931920" cy="2281555"/>
          </a:xfrm>
          <a:prstGeom prst="rect">
            <a:avLst/>
          </a:prstGeom>
          <a:noFill/>
          <a:ln/>
        </p:spPr>
        <p:txBody>
          <a:bodyPr wrap="square" lIns="45720" tIns="45720" rIns="45720" bIns="45720" rtlCol="0" anchor="t"/>
          <a:lstStyle/>
          <a:p>
            <a:pPr>
              <a:lnSpc>
                <a:spcPct val="130000"/>
              </a:lnSpc>
            </a:pPr>
            <a:r>
              <a:rPr lang="en-US" sz="2800" dirty="0">
                <a:solidFill>
                  <a:srgbClr val="218EC1"/>
                </a:solidFill>
                <a:latin typeface="MiSans" pitchFamily="34" charset="0"/>
                <a:ea typeface="MiSans" pitchFamily="34" charset="-122"/>
                <a:cs typeface="MiSans" pitchFamily="34" charset="-120"/>
              </a:rPr>
              <a:t>Questions &amp; Next Steps</a:t>
            </a:r>
            <a:endParaRPr lang="en-US" sz="1600" dirty="0"/>
          </a:p>
        </p:txBody>
      </p:sp>
      <p:pic>
        <p:nvPicPr>
          <p:cNvPr id="3" name="Image 0" descr="https://kimi-img.moonshot.cn/pub/slides/slides_tmpl/image/25-08-27-20:03:33-d2nf8598bjvh7rlj09d0.png">    </p:cNvPr>
          <p:cNvPicPr>
            <a:picLocks noChangeAspect="1"/>
          </p:cNvPicPr>
          <p:nvPr/>
        </p:nvPicPr>
        <p:blipFill>
          <a:blip r:embed="rId1"/>
          <a:stretch>
            <a:fillRect/>
          </a:stretch>
        </p:blipFill>
        <p:spPr>
          <a:xfrm rot="20700000">
            <a:off x="701675" y="4720590"/>
            <a:ext cx="1534160" cy="1534160"/>
          </a:xfrm>
          <a:prstGeom prst="rect">
            <a:avLst/>
          </a:prstGeom>
        </p:spPr>
      </p:pic>
      <p:pic>
        <p:nvPicPr>
          <p:cNvPr id="4" name="Image 1" descr="https://kimi-img.moonshot.cn/pub/slides/slides_tmpl/image/25-08-27-20:03:33-d2nf8598bjvh7rlj09d0.png">    </p:cNvPr>
          <p:cNvPicPr>
            <a:picLocks noChangeAspect="1"/>
          </p:cNvPicPr>
          <p:nvPr/>
        </p:nvPicPr>
        <p:blipFill>
          <a:blip r:embed="rId2"/>
          <a:stretch>
            <a:fillRect/>
          </a:stretch>
        </p:blipFill>
        <p:spPr>
          <a:xfrm rot="900000">
            <a:off x="1675765" y="4004310"/>
            <a:ext cx="1032510" cy="1032510"/>
          </a:xfrm>
          <a:prstGeom prst="rect">
            <a:avLst/>
          </a:prstGeom>
        </p:spPr>
      </p:pic>
      <p:pic>
        <p:nvPicPr>
          <p:cNvPr id="5" name="Image 2" descr="https://kimi-img.moonshot.cn/pub/slides/slides_tmpl/image/25-08-27-20:03:33-d2nf8598bjvh7rlj09c0.jpeg">    </p:cNvPr>
          <p:cNvPicPr>
            <a:picLocks noChangeAspect="1"/>
          </p:cNvPicPr>
          <p:nvPr/>
        </p:nvPicPr>
        <p:blipFill>
          <a:blip r:embed="rId3"/>
          <a:srcRect l="0" r="0" t="20148" b="37137"/>
          <a:stretch/>
        </p:blipFill>
        <p:spPr>
          <a:xfrm>
            <a:off x="0" y="0"/>
            <a:ext cx="12192635" cy="2232025"/>
          </a:xfrm>
          <a:prstGeom prst="rect">
            <a:avLst/>
          </a:prstGeom>
        </p:spPr>
      </p:pic>
      <p:sp>
        <p:nvSpPr>
          <p:cNvPr id="6" name="Shape 1"/>
          <p:cNvSpPr/>
          <p:nvPr/>
        </p:nvSpPr>
        <p:spPr>
          <a:xfrm>
            <a:off x="-12065" y="5080"/>
            <a:ext cx="12216765" cy="2231390"/>
          </a:xfrm>
          <a:prstGeom prst="rect">
            <a:avLst/>
          </a:prstGeom>
          <a:gradFill rotWithShape="1" flip="none">
            <a:gsLst>
              <a:gs pos="0">
                <a:srgbClr val="D4EDF8">
                  <a:alpha val="26000"/>
                </a:srgbClr>
              </a:gs>
              <a:gs pos="50000">
                <a:srgbClr val="28A4DE">
                  <a:alpha val="0"/>
                </a:srgbClr>
              </a:gs>
              <a:gs pos="100000">
                <a:srgbClr val="115372">
                  <a:alpha val="26000"/>
                </a:srgbClr>
              </a:gs>
            </a:gsLst>
            <a:lin ang="2700000" scaled="1"/>
          </a:gradFill>
          <a:ln/>
        </p:spPr>
      </p:sp>
      <p:sp>
        <p:nvSpPr>
          <p:cNvPr id="7" name="Text 2"/>
          <p:cNvSpPr/>
          <p:nvPr/>
        </p:nvSpPr>
        <p:spPr>
          <a:xfrm>
            <a:off x="-12065" y="5080"/>
            <a:ext cx="12216765" cy="2231390"/>
          </a:xfrm>
          <a:prstGeom prst="rect">
            <a:avLst/>
          </a:prstGeom>
          <a:noFill/>
          <a:ln/>
        </p:spPr>
        <p:txBody>
          <a:bodyPr wrap="square" lIns="0" tIns="0" rIns="0" bIns="0" rtlCol="0" anchor="t"/>
          <a:lstStyle/>
          <a:p>
            <a:pPr>
              <a:lnSpc>
                <a:spcPct val="100000"/>
              </a:lnSpc>
            </a:pPr>
            <a:endParaRPr lang="en-US" sz="1600" dirty="0"/>
          </a:p>
        </p:txBody>
      </p:sp>
      <p:sp>
        <p:nvSpPr>
          <p:cNvPr id="8" name="Text 3"/>
          <p:cNvSpPr/>
          <p:nvPr/>
        </p:nvSpPr>
        <p:spPr>
          <a:xfrm>
            <a:off x="4307205" y="2708275"/>
            <a:ext cx="2489200" cy="1717040"/>
          </a:xfrm>
          <a:prstGeom prst="rect">
            <a:avLst/>
          </a:prstGeom>
          <a:noFill/>
          <a:ln/>
        </p:spPr>
        <p:txBody>
          <a:bodyPr wrap="square" lIns="45720" tIns="45720" rIns="45720" bIns="45720" rtlCol="0" anchor="t"/>
          <a:lstStyle/>
          <a:p>
            <a:pPr>
              <a:lnSpc>
                <a:spcPct val="130000"/>
              </a:lnSpc>
            </a:pPr>
            <a:r>
              <a:rPr lang="en-US" sz="2000" dirty="0">
                <a:solidFill>
                  <a:srgbClr val="7EC9EB"/>
                </a:solidFill>
                <a:latin typeface="MiSans" pitchFamily="34" charset="0"/>
                <a:ea typeface="MiSans" pitchFamily="34" charset="-122"/>
                <a:cs typeface="MiSans" pitchFamily="34" charset="-120"/>
              </a:rPr>
              <a:t>Committee Feedback</a:t>
            </a:r>
            <a:endParaRPr lang="en-US" sz="1600" dirty="0"/>
          </a:p>
        </p:txBody>
      </p:sp>
      <p:sp>
        <p:nvSpPr>
          <p:cNvPr id="9" name="Text 4"/>
          <p:cNvSpPr/>
          <p:nvPr/>
        </p:nvSpPr>
        <p:spPr>
          <a:xfrm>
            <a:off x="6796405" y="2719070"/>
            <a:ext cx="5201285" cy="1584920"/>
          </a:xfrm>
          <a:prstGeom prst="rect">
            <a:avLst/>
          </a:prstGeom>
          <a:noFill/>
          <a:ln/>
        </p:spPr>
        <p:txBody>
          <a:bodyPr wrap="square" lIns="45720" tIns="45720" rIns="45720" bIns="4572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The final slide invites committee feedback on conceptual boundaries, experimental realism, and archival data access. Immediate actions include refining the hygiene construct and securing accelerator partnerships.</a:t>
            </a:r>
            <a:endParaRPr lang="en-US" sz="1600" dirty="0"/>
          </a:p>
        </p:txBody>
      </p:sp>
      <p:sp>
        <p:nvSpPr>
          <p:cNvPr id="10" name="Text 5"/>
          <p:cNvSpPr/>
          <p:nvPr/>
        </p:nvSpPr>
        <p:spPr>
          <a:xfrm>
            <a:off x="4307205" y="4584065"/>
            <a:ext cx="2489200" cy="1717040"/>
          </a:xfrm>
          <a:prstGeom prst="rect">
            <a:avLst/>
          </a:prstGeom>
          <a:noFill/>
          <a:ln/>
        </p:spPr>
        <p:txBody>
          <a:bodyPr wrap="square" lIns="45720" tIns="45720" rIns="45720" bIns="45720" rtlCol="0" anchor="t"/>
          <a:lstStyle/>
          <a:p>
            <a:pPr>
              <a:lnSpc>
                <a:spcPct val="130000"/>
              </a:lnSpc>
            </a:pPr>
            <a:r>
              <a:rPr lang="en-US" sz="2000" dirty="0">
                <a:solidFill>
                  <a:srgbClr val="7EC9EB"/>
                </a:solidFill>
                <a:latin typeface="MiSans" pitchFamily="34" charset="0"/>
                <a:ea typeface="MiSans" pitchFamily="34" charset="-122"/>
                <a:cs typeface="MiSans" pitchFamily="34" charset="-120"/>
              </a:rPr>
              <a:t>Next Research Iteration</a:t>
            </a:r>
            <a:endParaRPr lang="en-US" sz="1600" dirty="0"/>
          </a:p>
        </p:txBody>
      </p:sp>
      <p:sp>
        <p:nvSpPr>
          <p:cNvPr id="11" name="Text 6"/>
          <p:cNvSpPr/>
          <p:nvPr/>
        </p:nvSpPr>
        <p:spPr>
          <a:xfrm>
            <a:off x="6796405" y="4594860"/>
            <a:ext cx="5201285" cy="1268016"/>
          </a:xfrm>
          <a:prstGeom prst="rect">
            <a:avLst/>
          </a:prstGeom>
          <a:noFill/>
          <a:ln/>
        </p:spPr>
        <p:txBody>
          <a:bodyPr wrap="square" lIns="45720" tIns="45720" rIns="45720" bIns="4572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The slide underscores readiness to incorporate committee guidance into the next research iteration, highlighting the importance of iterative improvement in the research process.</a:t>
            </a:r>
            <a:endParaRPr lang="en-US" sz="1600" dirty="0"/>
          </a:p>
        </p:txBody>
      </p:sp>
    </p:spTree>
  </p:cSld>
  <p:clrMapOvr>
    <a:masterClrMapping/>
  </p:clrMapOvr>
  <p:transition>
    <p:fade/>
    <p:spd val="med"/>
  </p:transition>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9768840" y="1196975"/>
            <a:ext cx="4304030" cy="4304030"/>
          </a:xfrm>
          <a:prstGeom prst="ellipse">
            <a:avLst/>
          </a:prstGeom>
          <a:solidFill>
            <a:srgbClr val="FFFFFF">
              <a:alpha val="5098"/>
            </a:srgbClr>
          </a:solidFill>
          <a:ln/>
        </p:spPr>
      </p:sp>
      <p:sp>
        <p:nvSpPr>
          <p:cNvPr id="3"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4-d2nf85h8bjvh7rlj09eg.png">    </p:cNvPr>
          <p:cNvPicPr>
            <a:picLocks noChangeAspect="1"/>
          </p:cNvPicPr>
          <p:nvPr/>
        </p:nvPicPr>
        <p:blipFill>
          <a:blip r:embed="rId1"/>
          <a:srcRect l="0" r="0" t="2586" b="6812"/>
          <a:stretch/>
        </p:blipFill>
        <p:spPr>
          <a:xfrm>
            <a:off x="0" y="0"/>
            <a:ext cx="12214860" cy="6929120"/>
          </a:xfrm>
          <a:prstGeom prst="rect">
            <a:avLst/>
          </a:prstGeom>
        </p:spPr>
      </p:pic>
      <p:sp>
        <p:nvSpPr>
          <p:cNvPr id="5" name="Text 2"/>
          <p:cNvSpPr/>
          <p:nvPr/>
        </p:nvSpPr>
        <p:spPr>
          <a:xfrm>
            <a:off x="667633" y="864869"/>
            <a:ext cx="7772718" cy="2438400"/>
          </a:xfrm>
          <a:prstGeom prst="rect">
            <a:avLst/>
          </a:prstGeom>
          <a:noFill/>
          <a:ln/>
        </p:spPr>
        <p:txBody>
          <a:bodyPr wrap="square" lIns="0" tIns="0" rIns="0" bIns="0" rtlCol="0" anchor="t">
            <a:spAutoFit/>
          </a:bodyPr>
          <a:lstStyle/>
          <a:p>
            <a:pPr>
              <a:lnSpc>
                <a:spcPct val="100000"/>
              </a:lnSpc>
            </a:pPr>
            <a:r>
              <a:rPr lang="en-US" sz="8000" dirty="0">
                <a:solidFill>
                  <a:srgbClr val="FFFFFF"/>
                </a:solidFill>
                <a:latin typeface="MiSans" pitchFamily="34" charset="0"/>
                <a:ea typeface="MiSans" pitchFamily="34" charset="-122"/>
                <a:cs typeface="MiSans" pitchFamily="34" charset="-120"/>
              </a:rPr>
              <a:t>THANK</a:t>
            </a:r>
            <a:endParaRPr lang="en-US" sz="1600" dirty="0"/>
          </a:p>
          <a:p>
            <a:pPr>
              <a:lnSpc>
                <a:spcPct val="100000"/>
              </a:lnSpc>
            </a:pPr>
            <a:r>
              <a:rPr lang="en-US" sz="8000" dirty="0">
                <a:solidFill>
                  <a:srgbClr val="FFFFFF"/>
                </a:solidFill>
                <a:latin typeface="MiSans" pitchFamily="34" charset="0"/>
                <a:ea typeface="MiSans" pitchFamily="34" charset="-122"/>
                <a:cs typeface="MiSans" pitchFamily="34" charset="-120"/>
              </a:rPr>
              <a:t>YOU</a:t>
            </a:r>
            <a:endParaRPr lang="en-US" sz="1600" dirty="0"/>
          </a:p>
        </p:txBody>
      </p:sp>
      <p:sp>
        <p:nvSpPr>
          <p:cNvPr id="6" name="Text 3"/>
          <p:cNvSpPr/>
          <p:nvPr/>
        </p:nvSpPr>
        <p:spPr>
          <a:xfrm>
            <a:off x="823595" y="3873500"/>
            <a:ext cx="1902460" cy="225425"/>
          </a:xfrm>
          <a:prstGeom prst="rect">
            <a:avLst/>
          </a:prstGeom>
          <a:noFill/>
          <a:ln/>
        </p:spPr>
        <p:txBody>
          <a:bodyPr wrap="square" lIns="0" tIns="0" rIns="0" bIns="0" rtlCol="0" anchor="t">
            <a:spAutoFit/>
          </a:bodyPr>
          <a:lstStyle/>
          <a:p>
            <a:pPr>
              <a:lnSpc>
                <a:spcPct val="100000"/>
              </a:lnSpc>
            </a:pPr>
            <a:r>
              <a:rPr lang="en-US" sz="1400" dirty="0">
                <a:solidFill>
                  <a:srgbClr val="FFFFFF"/>
                </a:solidFill>
                <a:latin typeface="MiSans" pitchFamily="34" charset="0"/>
                <a:ea typeface="MiSans" pitchFamily="34" charset="-122"/>
                <a:cs typeface="MiSans" pitchFamily="34" charset="-120"/>
              </a:rPr>
              <a:t>Kimi AI</a:t>
            </a:r>
            <a:endParaRPr lang="en-US" sz="1600" dirty="0"/>
          </a:p>
        </p:txBody>
      </p:sp>
      <p:sp>
        <p:nvSpPr>
          <p:cNvPr id="7" name="Text 4"/>
          <p:cNvSpPr/>
          <p:nvPr/>
        </p:nvSpPr>
        <p:spPr>
          <a:xfrm>
            <a:off x="2274570" y="3873500"/>
            <a:ext cx="3075940" cy="225425"/>
          </a:xfrm>
          <a:prstGeom prst="rect">
            <a:avLst/>
          </a:prstGeom>
          <a:noFill/>
          <a:ln/>
        </p:spPr>
        <p:txBody>
          <a:bodyPr wrap="square" lIns="0" tIns="0" rIns="0" bIns="0" rtlCol="0" anchor="t">
            <a:spAutoFit/>
          </a:bodyPr>
          <a:lstStyle/>
          <a:p>
            <a:pPr>
              <a:lnSpc>
                <a:spcPct val="100000"/>
              </a:lnSpc>
            </a:pPr>
            <a:r>
              <a:rPr lang="en-US" sz="1400" dirty="0">
                <a:solidFill>
                  <a:srgbClr val="FFFFFF"/>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spd val="med"/>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bg.png">    </p:cNvPr>
          <p:cNvPicPr>
            <a:picLocks noChangeAspect="1"/>
          </p:cNvPicPr>
          <p:nvPr/>
        </p:nvPicPr>
        <p:blipFill>
          <a:blip r:embed="rId1"/>
          <a:srcRect l="8389" r="0" t="15000" b="0"/>
          <a:stretch/>
        </p:blipFill>
        <p:spPr>
          <a:xfrm>
            <a:off x="0" y="0"/>
            <a:ext cx="12193200" cy="6856575"/>
          </a:xfrm>
          <a:prstGeom prst="rect">
            <a:avLst/>
          </a:prstGeom>
        </p:spPr>
      </p:pic>
      <p:sp>
        <p:nvSpPr>
          <p:cNvPr id="3" name="Shape 0"/>
          <p:cNvSpPr/>
          <p:nvPr/>
        </p:nvSpPr>
        <p:spPr>
          <a:xfrm>
            <a:off x="9768840" y="1196975"/>
            <a:ext cx="4304030" cy="4304030"/>
          </a:xfrm>
          <a:prstGeom prst="ellipse">
            <a:avLst/>
          </a:prstGeom>
          <a:solidFill>
            <a:srgbClr val="FFFFFF">
              <a:alpha val="5098"/>
            </a:srgbClr>
          </a:solidFill>
          <a:ln/>
        </p:spPr>
      </p:sp>
      <p:sp>
        <p:nvSpPr>
          <p:cNvPr id="4"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5" name="Text 2"/>
          <p:cNvSpPr/>
          <p:nvPr/>
        </p:nvSpPr>
        <p:spPr>
          <a:xfrm>
            <a:off x="1459230" y="2247900"/>
            <a:ext cx="1612900" cy="1098550"/>
          </a:xfrm>
          <a:prstGeom prst="rect">
            <a:avLst/>
          </a:prstGeom>
          <a:noFill/>
          <a:ln/>
        </p:spPr>
        <p:txBody>
          <a:bodyPr wrap="square" lIns="0" tIns="0" rIns="0" bIns="0" rtlCol="0" anchor="t"/>
          <a:lstStyle/>
          <a:p>
            <a:pPr>
              <a:lnSpc>
                <a:spcPct val="100000"/>
              </a:lnSpc>
            </a:pPr>
            <a:r>
              <a:rPr lang="en-US" sz="8000" dirty="0">
                <a:solidFill>
                  <a:srgbClr val="218EC1"/>
                </a:solidFill>
                <a:latin typeface="MiSans" pitchFamily="34" charset="0"/>
                <a:ea typeface="MiSans" pitchFamily="34" charset="-122"/>
                <a:cs typeface="MiSans" pitchFamily="34" charset="-120"/>
              </a:rPr>
              <a:t>01</a:t>
            </a:r>
            <a:endParaRPr lang="en-US" sz="1600" dirty="0"/>
          </a:p>
        </p:txBody>
      </p:sp>
      <p:sp>
        <p:nvSpPr>
          <p:cNvPr id="6" name="Text 3"/>
          <p:cNvSpPr/>
          <p:nvPr/>
        </p:nvSpPr>
        <p:spPr>
          <a:xfrm>
            <a:off x="1440180" y="3517900"/>
            <a:ext cx="9516745" cy="1183640"/>
          </a:xfrm>
          <a:prstGeom prst="rect">
            <a:avLst/>
          </a:prstGeom>
          <a:noFill/>
          <a:ln/>
        </p:spPr>
        <p:txBody>
          <a:bodyPr wrap="square" lIns="0" tIns="0" rIns="0" bIns="0" rtlCol="0" anchor="t"/>
          <a:lstStyle/>
          <a:p>
            <a:pPr>
              <a:lnSpc>
                <a:spcPct val="100000"/>
              </a:lnSpc>
            </a:pPr>
            <a:r>
              <a:rPr lang="en-US" sz="4400" dirty="0">
                <a:solidFill>
                  <a:srgbClr val="FFFFFF"/>
                </a:solidFill>
                <a:latin typeface="MiSans" pitchFamily="34" charset="0"/>
                <a:ea typeface="MiSans" pitchFamily="34" charset="-122"/>
                <a:cs typeface="MiSans" pitchFamily="34" charset="-120"/>
              </a:rPr>
              <a:t>Motivation</a:t>
            </a:r>
            <a:endParaRPr lang="en-US" sz="1600" dirty="0"/>
          </a:p>
        </p:txBody>
      </p:sp>
    </p:spTree>
  </p:cSld>
  <p:clrMapOvr>
    <a:masterClrMapping/>
  </p:clrMapOvr>
  <p:transition>
    <p:fade/>
    <p:spd val="med"/>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e0.png">    </p:cNvPr>
          <p:cNvPicPr>
            <a:picLocks noChangeAspect="1"/>
          </p:cNvPicPr>
          <p:nvPr/>
        </p:nvPicPr>
        <p:blipFill>
          <a:blip r:embed="rId1"/>
          <a:stretch>
            <a:fillRect/>
          </a:stretch>
        </p:blipFill>
        <p:spPr>
          <a:xfrm>
            <a:off x="552450" y="2012313"/>
            <a:ext cx="11103610" cy="561342"/>
          </a:xfrm>
          <a:prstGeom prst="rect">
            <a:avLst/>
          </a:prstGeom>
        </p:spPr>
      </p:pic>
      <p:sp>
        <p:nvSpPr>
          <p:cNvPr id="3" name="Shape 0"/>
          <p:cNvSpPr/>
          <p:nvPr/>
        </p:nvSpPr>
        <p:spPr>
          <a:xfrm>
            <a:off x="2004900" y="2159361"/>
            <a:ext cx="637961" cy="637959"/>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4" name="Text 1"/>
          <p:cNvSpPr/>
          <p:nvPr/>
        </p:nvSpPr>
        <p:spPr>
          <a:xfrm>
            <a:off x="2004900" y="2159361"/>
            <a:ext cx="637961" cy="637959"/>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5772776" y="1692636"/>
            <a:ext cx="637540" cy="637959"/>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6" name="Text 3"/>
          <p:cNvSpPr/>
          <p:nvPr/>
        </p:nvSpPr>
        <p:spPr>
          <a:xfrm>
            <a:off x="5772776" y="1692636"/>
            <a:ext cx="637540" cy="637959"/>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9540231" y="2241911"/>
            <a:ext cx="637540" cy="637959"/>
          </a:xfrm>
          <a:prstGeom prst="ellipse">
            <a:avLst/>
          </a:prstGeom>
          <a:gradFill rotWithShape="1" flip="none">
            <a:gsLst>
              <a:gs pos="0">
                <a:srgbClr val="8496B0"/>
              </a:gs>
              <a:gs pos="100000">
                <a:srgbClr val="1A7CAA"/>
              </a:gs>
            </a:gsLst>
            <a:lin ang="2700000" scaled="1"/>
          </a:gradFill>
          <a:ln/>
          <a:effectLst>
            <a:outerShdw sx="100000" sy="100000" kx="0" ky="0" algn="bl" rotWithShape="0" blurRad="290837" dist="50607" dir="2700000">
              <a:srgbClr val="788fa3">
                <a:alpha val="60000"/>
              </a:srgbClr>
            </a:outerShdw>
          </a:effectLst>
        </p:spPr>
      </p:sp>
      <p:sp>
        <p:nvSpPr>
          <p:cNvPr id="8" name="Text 5"/>
          <p:cNvSpPr/>
          <p:nvPr/>
        </p:nvSpPr>
        <p:spPr>
          <a:xfrm>
            <a:off x="9540231" y="2241911"/>
            <a:ext cx="637540" cy="637959"/>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0" name="Text 7"/>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11" name="Text 8"/>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Why AI Forecasts Need Governance</a:t>
            </a:r>
            <a:endParaRPr lang="en-US" sz="1600" dirty="0"/>
          </a:p>
        </p:txBody>
      </p:sp>
      <p:sp>
        <p:nvSpPr>
          <p:cNvPr id="12" name="Text 9"/>
          <p:cNvSpPr/>
          <p:nvPr/>
        </p:nvSpPr>
        <p:spPr>
          <a:xfrm>
            <a:off x="1991333" y="2325940"/>
            <a:ext cx="665096" cy="276225"/>
          </a:xfrm>
          <a:prstGeom prst="rect">
            <a:avLst/>
          </a:prstGeom>
          <a:noFill/>
          <a:ln/>
        </p:spPr>
        <p:txBody>
          <a:bodyPr wrap="square" lIns="0" tIns="0" rIns="0" bIns="0" rtlCol="0" anchor="t">
            <a:spAutoFit/>
          </a:bodyPr>
          <a:lstStyle/>
          <a:p>
            <a:pPr algn="ctr">
              <a:lnSpc>
                <a:spcPct val="100000"/>
              </a:lnSpc>
            </a:pPr>
            <a:r>
              <a:rPr lang="en-US" sz="1800" dirty="0">
                <a:solidFill>
                  <a:srgbClr val="FFFFFF"/>
                </a:solidFill>
                <a:latin typeface="MiSans" pitchFamily="34" charset="0"/>
                <a:ea typeface="MiSans" pitchFamily="34" charset="-122"/>
                <a:cs typeface="MiSans" pitchFamily="34" charset="-120"/>
              </a:rPr>
              <a:t>01</a:t>
            </a:r>
            <a:endParaRPr lang="en-US" sz="1600" dirty="0"/>
          </a:p>
        </p:txBody>
      </p:sp>
      <p:sp>
        <p:nvSpPr>
          <p:cNvPr id="13" name="Text 10"/>
          <p:cNvSpPr/>
          <p:nvPr/>
        </p:nvSpPr>
        <p:spPr>
          <a:xfrm>
            <a:off x="367030" y="3448685"/>
            <a:ext cx="3841115" cy="700405"/>
          </a:xfrm>
          <a:prstGeom prst="rect">
            <a:avLst/>
          </a:prstGeom>
          <a:noFill/>
          <a:ln/>
        </p:spPr>
        <p:txBody>
          <a:bodyPr wrap="square" lIns="0" tIns="0" rIns="0" bIns="0" rtlCol="0" anchor="t"/>
          <a:lstStyle/>
          <a:p>
            <a:pPr>
              <a:lnSpc>
                <a:spcPct val="100000"/>
              </a:lnSpc>
            </a:pPr>
            <a:r>
              <a:rPr lang="en-US" sz="2000" dirty="0">
                <a:solidFill>
                  <a:srgbClr val="7EC9EB"/>
                </a:solidFill>
                <a:latin typeface="MiSans" pitchFamily="34" charset="0"/>
                <a:ea typeface="MiSans" pitchFamily="34" charset="-122"/>
                <a:cs typeface="MiSans" pitchFamily="34" charset="-120"/>
              </a:rPr>
              <a:t>AI Dashboards in Startups</a:t>
            </a:r>
            <a:endParaRPr lang="en-US" sz="1600" dirty="0"/>
          </a:p>
        </p:txBody>
      </p:sp>
      <p:sp>
        <p:nvSpPr>
          <p:cNvPr id="14" name="Text 11"/>
          <p:cNvSpPr/>
          <p:nvPr/>
        </p:nvSpPr>
        <p:spPr>
          <a:xfrm>
            <a:off x="377825" y="3830955"/>
            <a:ext cx="3818890" cy="1941909"/>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Startup founders increasingly rely on AI dashboards for high-stakes strategic decisions such as pivoting business models, expanding into new markets, or adjusting hiring and capital allocation. These tools provide predictive insights but also introduce new challenges in decision-making.</a:t>
            </a:r>
            <a:endParaRPr lang="en-US" sz="1600" dirty="0"/>
          </a:p>
        </p:txBody>
      </p:sp>
      <p:sp>
        <p:nvSpPr>
          <p:cNvPr id="15" name="Text 12"/>
          <p:cNvSpPr/>
          <p:nvPr/>
        </p:nvSpPr>
        <p:spPr>
          <a:xfrm>
            <a:off x="5746298" y="1859215"/>
            <a:ext cx="665096" cy="276225"/>
          </a:xfrm>
          <a:prstGeom prst="rect">
            <a:avLst/>
          </a:prstGeom>
          <a:noFill/>
          <a:ln/>
        </p:spPr>
        <p:txBody>
          <a:bodyPr wrap="square" lIns="0" tIns="0" rIns="0" bIns="0" rtlCol="0" anchor="t">
            <a:spAutoFit/>
          </a:bodyPr>
          <a:lstStyle/>
          <a:p>
            <a:pPr algn="ctr">
              <a:lnSpc>
                <a:spcPct val="100000"/>
              </a:lnSpc>
            </a:pPr>
            <a:r>
              <a:rPr lang="en-US" sz="1800" dirty="0">
                <a:solidFill>
                  <a:srgbClr val="FFFFFF"/>
                </a:solidFill>
                <a:latin typeface="MiSans" pitchFamily="34" charset="0"/>
                <a:ea typeface="MiSans" pitchFamily="34" charset="-122"/>
                <a:cs typeface="MiSans" pitchFamily="34" charset="-120"/>
              </a:rPr>
              <a:t>02</a:t>
            </a:r>
            <a:endParaRPr lang="en-US" sz="1600" dirty="0"/>
          </a:p>
        </p:txBody>
      </p:sp>
      <p:sp>
        <p:nvSpPr>
          <p:cNvPr id="16" name="Text 13"/>
          <p:cNvSpPr/>
          <p:nvPr/>
        </p:nvSpPr>
        <p:spPr>
          <a:xfrm>
            <a:off x="4408805" y="2708910"/>
            <a:ext cx="3631565" cy="700405"/>
          </a:xfrm>
          <a:prstGeom prst="rect">
            <a:avLst/>
          </a:prstGeom>
          <a:noFill/>
          <a:ln/>
        </p:spPr>
        <p:txBody>
          <a:bodyPr wrap="square" lIns="0" tIns="0" rIns="0" bIns="0" rtlCol="0" anchor="t"/>
          <a:lstStyle/>
          <a:p>
            <a:pPr>
              <a:lnSpc>
                <a:spcPct val="100000"/>
              </a:lnSpc>
            </a:pPr>
            <a:r>
              <a:rPr lang="en-US" sz="2000" dirty="0">
                <a:solidFill>
                  <a:srgbClr val="7EC9EB"/>
                </a:solidFill>
                <a:latin typeface="MiSans" pitchFamily="34" charset="0"/>
                <a:ea typeface="MiSans" pitchFamily="34" charset="-122"/>
                <a:cs typeface="MiSans" pitchFamily="34" charset="-120"/>
              </a:rPr>
              <a:t>Behavioural Biases</a:t>
            </a:r>
            <a:endParaRPr lang="en-US" sz="1600" dirty="0"/>
          </a:p>
        </p:txBody>
      </p:sp>
      <p:sp>
        <p:nvSpPr>
          <p:cNvPr id="17" name="Text 14"/>
          <p:cNvSpPr/>
          <p:nvPr/>
        </p:nvSpPr>
        <p:spPr>
          <a:xfrm>
            <a:off x="4338955" y="3091815"/>
            <a:ext cx="3745230" cy="2219325"/>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Decades of research in behavioural decision-making show that managers are prone to biases, noise, and bounded rationality, especially under pressure and uncertainty. This can lead to over-reliance on AI models or defensive rejection of their outputs, both of which are detrimental to young firms.</a:t>
            </a:r>
            <a:endParaRPr lang="en-US" sz="1600" dirty="0"/>
          </a:p>
        </p:txBody>
      </p:sp>
      <p:sp>
        <p:nvSpPr>
          <p:cNvPr id="18" name="Text 15"/>
          <p:cNvSpPr/>
          <p:nvPr/>
        </p:nvSpPr>
        <p:spPr>
          <a:xfrm>
            <a:off x="9526244" y="2408490"/>
            <a:ext cx="665096" cy="276225"/>
          </a:xfrm>
          <a:prstGeom prst="rect">
            <a:avLst/>
          </a:prstGeom>
          <a:noFill/>
          <a:ln/>
        </p:spPr>
        <p:txBody>
          <a:bodyPr wrap="square" lIns="0" tIns="0" rIns="0" bIns="0" rtlCol="0" anchor="t">
            <a:spAutoFit/>
          </a:bodyPr>
          <a:lstStyle/>
          <a:p>
            <a:pPr algn="ctr">
              <a:lnSpc>
                <a:spcPct val="100000"/>
              </a:lnSpc>
            </a:pPr>
            <a:r>
              <a:rPr lang="en-US" sz="1800" dirty="0">
                <a:solidFill>
                  <a:srgbClr val="FFFFFF"/>
                </a:solidFill>
                <a:latin typeface="MiSans" pitchFamily="34" charset="0"/>
                <a:ea typeface="MiSans" pitchFamily="34" charset="-122"/>
                <a:cs typeface="MiSans" pitchFamily="34" charset="-120"/>
              </a:rPr>
              <a:t>03</a:t>
            </a:r>
            <a:endParaRPr lang="en-US" sz="1600" dirty="0"/>
          </a:p>
        </p:txBody>
      </p:sp>
      <p:sp>
        <p:nvSpPr>
          <p:cNvPr id="19" name="Text 16"/>
          <p:cNvSpPr/>
          <p:nvPr/>
        </p:nvSpPr>
        <p:spPr>
          <a:xfrm>
            <a:off x="8114030" y="3430270"/>
            <a:ext cx="3841115" cy="700405"/>
          </a:xfrm>
          <a:prstGeom prst="rect">
            <a:avLst/>
          </a:prstGeom>
          <a:noFill/>
          <a:ln/>
        </p:spPr>
        <p:txBody>
          <a:bodyPr wrap="square" lIns="0" tIns="0" rIns="0" bIns="0" rtlCol="0" anchor="t"/>
          <a:lstStyle/>
          <a:p>
            <a:pPr>
              <a:lnSpc>
                <a:spcPct val="100000"/>
              </a:lnSpc>
            </a:pPr>
            <a:r>
              <a:rPr lang="en-US" sz="2000" dirty="0">
                <a:solidFill>
                  <a:srgbClr val="7EC9EB"/>
                </a:solidFill>
                <a:latin typeface="MiSans" pitchFamily="34" charset="0"/>
                <a:ea typeface="MiSans" pitchFamily="34" charset="-122"/>
                <a:cs typeface="MiSans" pitchFamily="34" charset="-120"/>
              </a:rPr>
              <a:t>Decision Hygiene</a:t>
            </a:r>
            <a:endParaRPr lang="en-US" sz="1600" dirty="0"/>
          </a:p>
        </p:txBody>
      </p:sp>
      <p:sp>
        <p:nvSpPr>
          <p:cNvPr id="20" name="Text 17"/>
          <p:cNvSpPr/>
          <p:nvPr/>
        </p:nvSpPr>
        <p:spPr>
          <a:xfrm>
            <a:off x="8160385" y="3813175"/>
            <a:ext cx="3745230" cy="1664494"/>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Decision hygiene practices, such as independent pre-judgements and structured discussions, can reduce unwanted variability and bias in high-stakes decisions. However, their application in AI-augmented strategic decisions remains largely unexplored.</a:t>
            </a:r>
            <a:endParaRPr lang="en-US" sz="1600" dirty="0"/>
          </a:p>
        </p:txBody>
      </p:sp>
    </p:spTree>
  </p:cSld>
  <p:clrMapOvr>
    <a:masterClrMapping/>
  </p:clrMapOvr>
  <p:transition>
    <p:fade/>
    <p:spd val="med"/>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9768840" y="1196975"/>
            <a:ext cx="4304030" cy="4304030"/>
          </a:xfrm>
          <a:prstGeom prst="ellipse">
            <a:avLst/>
          </a:prstGeom>
          <a:solidFill>
            <a:srgbClr val="FFFFFF">
              <a:alpha val="5098"/>
            </a:srgbClr>
          </a:solidFill>
          <a:ln/>
        </p:spPr>
      </p:sp>
      <p:sp>
        <p:nvSpPr>
          <p:cNvPr id="3"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1-d2nf84p8bjvh7rlj0990.png">    </p:cNvPr>
          <p:cNvPicPr>
            <a:picLocks noChangeAspect="1"/>
          </p:cNvPicPr>
          <p:nvPr/>
        </p:nvPicPr>
        <p:blipFill>
          <a:blip r:embed="rId1"/>
          <a:stretch>
            <a:fillRect/>
          </a:stretch>
        </p:blipFill>
        <p:spPr>
          <a:xfrm>
            <a:off x="830026" y="1465177"/>
            <a:ext cx="33872" cy="2188633"/>
          </a:xfrm>
          <a:prstGeom prst="rect">
            <a:avLst/>
          </a:prstGeom>
        </p:spPr>
      </p:pic>
      <p:pic>
        <p:nvPicPr>
          <p:cNvPr id="5" name="Image 1" descr="https://kimi-img.moonshot.cn/pub/slides/slides_tmpl/image/25-08-27-20:03:31-d2nf84p8bjvh7rlj0990.png">    </p:cNvPr>
          <p:cNvPicPr>
            <a:picLocks noChangeAspect="1"/>
          </p:cNvPicPr>
          <p:nvPr/>
        </p:nvPicPr>
        <p:blipFill>
          <a:blip r:embed="rId2"/>
          <a:stretch>
            <a:fillRect/>
          </a:stretch>
        </p:blipFill>
        <p:spPr>
          <a:xfrm>
            <a:off x="855623" y="3982769"/>
            <a:ext cx="33872" cy="2188633"/>
          </a:xfrm>
          <a:prstGeom prst="rect">
            <a:avLst/>
          </a:prstGeom>
        </p:spPr>
      </p:pic>
      <p:pic>
        <p:nvPicPr>
          <p:cNvPr id="6" name="Image 2" descr="https://kimi-img.moonshot.cn/pub/slides/slides_tmpl/image/25-08-27-20:03:32-d2nf8518bjvh7rlj09a0.png">    </p:cNvPr>
          <p:cNvPicPr>
            <a:picLocks noChangeAspect="1"/>
          </p:cNvPicPr>
          <p:nvPr/>
        </p:nvPicPr>
        <p:blipFill>
          <a:blip r:embed="rId3"/>
          <a:stretch>
            <a:fillRect/>
          </a:stretch>
        </p:blipFill>
        <p:spPr>
          <a:xfrm>
            <a:off x="6009640" y="1787525"/>
            <a:ext cx="5606417" cy="4384041"/>
          </a:xfrm>
          <a:prstGeom prst="rect">
            <a:avLst/>
          </a:prstGeom>
        </p:spPr>
      </p:pic>
      <p:sp>
        <p:nvSpPr>
          <p:cNvPr id="7" name="Shape 2"/>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8" name="Text 3"/>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9" name="Text 4"/>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Real-World Decision Episodes</a:t>
            </a:r>
            <a:endParaRPr lang="en-US" sz="1600" dirty="0"/>
          </a:p>
        </p:txBody>
      </p:sp>
      <p:sp>
        <p:nvSpPr>
          <p:cNvPr id="10" name="Shape 5"/>
          <p:cNvSpPr/>
          <p:nvPr/>
        </p:nvSpPr>
        <p:spPr>
          <a:xfrm>
            <a:off x="6007735" y="1803400"/>
            <a:ext cx="5600065" cy="4361180"/>
          </a:xfrm>
          <a:prstGeom prst="roundRect">
            <a:avLst>
              <a:gd name="adj" fmla="val 2351"/>
            </a:avLst>
          </a:prstGeom>
          <a:gradFill rotWithShape="1" flip="none">
            <a:gsLst>
              <a:gs pos="0">
                <a:srgbClr val="D4EDF8">
                  <a:alpha val="26000"/>
                </a:srgbClr>
              </a:gs>
              <a:gs pos="50000">
                <a:srgbClr val="28A4DE">
                  <a:alpha val="0"/>
                </a:srgbClr>
              </a:gs>
              <a:gs pos="100000">
                <a:srgbClr val="115372">
                  <a:alpha val="26000"/>
                </a:srgbClr>
              </a:gs>
            </a:gsLst>
            <a:lin ang="2700000" scaled="1"/>
          </a:gradFill>
          <a:ln/>
        </p:spPr>
      </p:sp>
      <p:sp>
        <p:nvSpPr>
          <p:cNvPr id="11" name="Text 6"/>
          <p:cNvSpPr/>
          <p:nvPr/>
        </p:nvSpPr>
        <p:spPr>
          <a:xfrm>
            <a:off x="6007735" y="1803400"/>
            <a:ext cx="5600065" cy="4361180"/>
          </a:xfrm>
          <a:prstGeom prst="rect">
            <a:avLst/>
          </a:prstGeom>
          <a:noFill/>
          <a:ln/>
        </p:spPr>
        <p:txBody>
          <a:bodyPr wrap="square" lIns="0" tIns="0" rIns="0" bIns="0" rtlCol="0" anchor="t"/>
          <a:lstStyle/>
          <a:p>
            <a:pPr>
              <a:lnSpc>
                <a:spcPct val="100000"/>
              </a:lnSpc>
            </a:pPr>
            <a:endParaRPr lang="en-US" sz="1600" dirty="0"/>
          </a:p>
        </p:txBody>
      </p:sp>
      <p:sp>
        <p:nvSpPr>
          <p:cNvPr id="12" name="Text 7"/>
          <p:cNvSpPr/>
          <p:nvPr/>
        </p:nvSpPr>
        <p:spPr>
          <a:xfrm>
            <a:off x="1125855" y="1649730"/>
            <a:ext cx="4627245" cy="1121410"/>
          </a:xfrm>
          <a:prstGeom prst="rect">
            <a:avLst/>
          </a:prstGeom>
          <a:noFill/>
          <a:ln/>
        </p:spPr>
        <p:txBody>
          <a:bodyPr wrap="square" lIns="0" tIns="0" rIns="0" bIns="0" rtlCol="0" anchor="t"/>
          <a:lstStyle/>
          <a:p>
            <a:pPr>
              <a:lnSpc>
                <a:spcPct val="100000"/>
              </a:lnSpc>
            </a:pPr>
            <a:r>
              <a:rPr lang="en-US" sz="2400" dirty="0">
                <a:solidFill>
                  <a:srgbClr val="7EC9EB"/>
                </a:solidFill>
                <a:latin typeface="MiSans" pitchFamily="34" charset="0"/>
                <a:ea typeface="MiSans" pitchFamily="34" charset="-122"/>
                <a:cs typeface="MiSans" pitchFamily="34" charset="-120"/>
              </a:rPr>
              <a:t>Vignettes of Strategic Decisions</a:t>
            </a:r>
            <a:endParaRPr lang="en-US" sz="1600" dirty="0"/>
          </a:p>
        </p:txBody>
      </p:sp>
      <p:sp>
        <p:nvSpPr>
          <p:cNvPr id="13" name="Text 8"/>
          <p:cNvSpPr/>
          <p:nvPr/>
        </p:nvSpPr>
        <p:spPr>
          <a:xfrm>
            <a:off x="1125855" y="2146300"/>
            <a:ext cx="4582795" cy="1594485"/>
          </a:xfrm>
          <a:prstGeom prst="rect">
            <a:avLst/>
          </a:prstGeom>
          <a:noFill/>
          <a:ln/>
        </p:spPr>
        <p:txBody>
          <a:bodyPr wrap="square" lIns="0" tIns="0" rIns="0" bIns="0" rtlCol="0" anchor="t"/>
          <a:lstStyle/>
          <a:p>
            <a:pPr>
              <a:lnSpc>
                <a:spcPct val="130000"/>
              </a:lnSpc>
            </a:pPr>
            <a:r>
              <a:rPr lang="en-US" sz="1600" dirty="0">
                <a:solidFill>
                  <a:srgbClr val="FFFFFF"/>
                </a:solidFill>
                <a:latin typeface="MiSans" pitchFamily="34" charset="0"/>
                <a:ea typeface="MiSans" pitchFamily="34" charset="-122"/>
                <a:cs typeface="MiSans" pitchFamily="34" charset="-120"/>
              </a:rPr>
              <a:t>Three anonymized vignettes illustrate how founding teams confronted pivot, market-entry, and hiring decisions while consulting predictive tools. These episodes reveal divergent processes: some teams over-trusted the model, others ignored it, and a few instituted quiet pre-meeting notes.</a:t>
            </a:r>
            <a:endParaRPr lang="en-US" sz="1600" dirty="0"/>
          </a:p>
        </p:txBody>
      </p:sp>
      <p:sp>
        <p:nvSpPr>
          <p:cNvPr id="14" name="Text 9"/>
          <p:cNvSpPr/>
          <p:nvPr/>
        </p:nvSpPr>
        <p:spPr>
          <a:xfrm>
            <a:off x="1125855" y="4108450"/>
            <a:ext cx="4627245" cy="1121410"/>
          </a:xfrm>
          <a:prstGeom prst="rect">
            <a:avLst/>
          </a:prstGeom>
          <a:noFill/>
          <a:ln/>
        </p:spPr>
        <p:txBody>
          <a:bodyPr wrap="square" lIns="0" tIns="0" rIns="0" bIns="0" rtlCol="0" anchor="t"/>
          <a:lstStyle/>
          <a:p>
            <a:pPr>
              <a:lnSpc>
                <a:spcPct val="100000"/>
              </a:lnSpc>
            </a:pPr>
            <a:r>
              <a:rPr lang="en-US" sz="2400" dirty="0">
                <a:solidFill>
                  <a:srgbClr val="7EC9EB"/>
                </a:solidFill>
                <a:latin typeface="MiSans" pitchFamily="34" charset="0"/>
                <a:ea typeface="MiSans" pitchFamily="34" charset="-122"/>
                <a:cs typeface="MiSans" pitchFamily="34" charset="-120"/>
              </a:rPr>
              <a:t>Motivation for Systematic Study</a:t>
            </a:r>
            <a:endParaRPr lang="en-US" sz="1600" dirty="0"/>
          </a:p>
        </p:txBody>
      </p:sp>
      <p:sp>
        <p:nvSpPr>
          <p:cNvPr id="15" name="Text 10"/>
          <p:cNvSpPr/>
          <p:nvPr/>
        </p:nvSpPr>
        <p:spPr>
          <a:xfrm>
            <a:off x="1125855" y="4675505"/>
            <a:ext cx="4583430" cy="1594485"/>
          </a:xfrm>
          <a:prstGeom prst="rect">
            <a:avLst/>
          </a:prstGeom>
          <a:noFill/>
          <a:ln/>
        </p:spPr>
        <p:txBody>
          <a:bodyPr wrap="square" lIns="0" tIns="0" rIns="0" bIns="0" rtlCol="0" anchor="t"/>
          <a:lstStyle/>
          <a:p>
            <a:pPr>
              <a:lnSpc>
                <a:spcPct val="130000"/>
              </a:lnSpc>
            </a:pPr>
            <a:r>
              <a:rPr lang="en-US" sz="1600" dirty="0">
                <a:solidFill>
                  <a:srgbClr val="FFFFFF"/>
                </a:solidFill>
                <a:latin typeface="MiSans" pitchFamily="34" charset="0"/>
                <a:ea typeface="MiSans" pitchFamily="34" charset="-122"/>
                <a:cs typeface="MiSans" pitchFamily="34" charset="-120"/>
              </a:rPr>
              <a:t>These real-world examples highlight the need for systematic study of decision hygiene practices in AI-augmented strategic decisions. Understanding how teams negotiate model forecasts can provide valuable insights for improving decision-making processes in startups.</a:t>
            </a:r>
            <a:endParaRPr lang="en-US" sz="1600" dirty="0"/>
          </a:p>
        </p:txBody>
      </p:sp>
    </p:spTree>
  </p:cSld>
  <p:clrMapOvr>
    <a:masterClrMapping/>
  </p:clrMapOvr>
  <p:transition>
    <p:fade/>
    <p:spd val="med"/>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E1215"/>
        </a:solidFill>
      </p:bgPr>
    </p:bg>
    <p:spTree>
      <p:nvGrpSpPr>
        <p:cNvPr id="1" name=""/>
        <p:cNvGrpSpPr/>
        <p:nvPr/>
      </p:nvGrpSpPr>
      <p:grpSpPr>
        <a:xfrm>
          <a:off x="0" y="0"/>
          <a:ext cx="0" cy="0"/>
          <a:chOff x="0" y="0"/>
          <a:chExt cx="0" cy="0"/>
        </a:xfrm>
      </p:grpSpPr>
      <p:sp>
        <p:nvSpPr>
          <p:cNvPr id="2" name="Shape 0"/>
          <p:cNvSpPr/>
          <p:nvPr/>
        </p:nvSpPr>
        <p:spPr>
          <a:xfrm>
            <a:off x="9768840" y="1196975"/>
            <a:ext cx="4304030" cy="4304030"/>
          </a:xfrm>
          <a:prstGeom prst="ellipse">
            <a:avLst/>
          </a:prstGeom>
          <a:solidFill>
            <a:srgbClr val="FFFFFF">
              <a:alpha val="5098"/>
            </a:srgbClr>
          </a:solidFill>
          <a:ln/>
        </p:spPr>
      </p:sp>
      <p:sp>
        <p:nvSpPr>
          <p:cNvPr id="3"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1-d2nf84p8bjvh7rlj0980.png">    </p:cNvPr>
          <p:cNvPicPr>
            <a:picLocks noChangeAspect="1"/>
          </p:cNvPicPr>
          <p:nvPr/>
        </p:nvPicPr>
        <p:blipFill>
          <a:blip r:embed="rId1"/>
          <a:stretch>
            <a:fillRect/>
          </a:stretch>
        </p:blipFill>
        <p:spPr>
          <a:xfrm>
            <a:off x="7981563" y="2286395"/>
            <a:ext cx="4338956" cy="4752341"/>
          </a:xfrm>
          <a:prstGeom prst="rect">
            <a:avLst/>
          </a:prstGeom>
        </p:spPr>
      </p:pic>
      <p:sp>
        <p:nvSpPr>
          <p:cNvPr id="5" name="Shape 2"/>
          <p:cNvSpPr/>
          <p:nvPr/>
        </p:nvSpPr>
        <p:spPr>
          <a:xfrm>
            <a:off x="712470" y="4015740"/>
            <a:ext cx="5337175" cy="2405380"/>
          </a:xfrm>
          <a:prstGeom prst="snip1Rect">
            <a:avLst>
              <a:gd name="adj" fmla="val 41715"/>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6" name="Text 3"/>
          <p:cNvSpPr/>
          <p:nvPr/>
        </p:nvSpPr>
        <p:spPr>
          <a:xfrm>
            <a:off x="712470" y="4015740"/>
            <a:ext cx="5337175" cy="2405380"/>
          </a:xfrm>
          <a:prstGeom prst="rect">
            <a:avLst/>
          </a:prstGeom>
          <a:noFill/>
          <a:ln/>
        </p:spPr>
        <p:txBody>
          <a:bodyPr wrap="square" lIns="0" tIns="0" rIns="0" bIns="0" rtlCol="0" anchor="t"/>
          <a:lstStyle/>
          <a:p>
            <a:pPr>
              <a:lnSpc>
                <a:spcPct val="100000"/>
              </a:lnSpc>
            </a:pPr>
            <a:endParaRPr lang="en-US" sz="1600" dirty="0"/>
          </a:p>
        </p:txBody>
      </p:sp>
      <p:sp>
        <p:nvSpPr>
          <p:cNvPr id="7" name="Shape 4"/>
          <p:cNvSpPr/>
          <p:nvPr/>
        </p:nvSpPr>
        <p:spPr>
          <a:xfrm flipV="1">
            <a:off x="712470" y="1412240"/>
            <a:ext cx="5337175" cy="2405380"/>
          </a:xfrm>
          <a:prstGeom prst="snip1Rect">
            <a:avLst>
              <a:gd name="adj" fmla="val 41715"/>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8" name="Text 5"/>
          <p:cNvSpPr/>
          <p:nvPr/>
        </p:nvSpPr>
        <p:spPr>
          <a:xfrm>
            <a:off x="712470" y="1412240"/>
            <a:ext cx="5337175" cy="2405380"/>
          </a:xfrm>
          <a:prstGeom prst="rect">
            <a:avLst/>
          </a:prstGeom>
          <a:noFill/>
          <a:ln/>
        </p:spPr>
        <p:txBody>
          <a:bodyPr wrap="square" lIns="0" tIns="0" rIns="0" bIns="0" rtlCol="0" anchor="t"/>
          <a:lstStyle/>
          <a:p>
            <a:pPr>
              <a:lnSpc>
                <a:spcPct val="100000"/>
              </a:lnSpc>
            </a:pPr>
            <a:endParaRPr lang="en-US" sz="1600" dirty="0"/>
          </a:p>
        </p:txBody>
      </p:sp>
      <p:sp>
        <p:nvSpPr>
          <p:cNvPr id="9" name="Shape 6"/>
          <p:cNvSpPr/>
          <p:nvPr/>
        </p:nvSpPr>
        <p:spPr>
          <a:xfrm flipH="1">
            <a:off x="6174105" y="4015740"/>
            <a:ext cx="5337175" cy="2405380"/>
          </a:xfrm>
          <a:prstGeom prst="snip1Rect">
            <a:avLst>
              <a:gd name="adj" fmla="val 41715"/>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10" name="Text 7"/>
          <p:cNvSpPr/>
          <p:nvPr/>
        </p:nvSpPr>
        <p:spPr>
          <a:xfrm>
            <a:off x="6174105" y="4015740"/>
            <a:ext cx="5337175" cy="2405380"/>
          </a:xfrm>
          <a:prstGeom prst="rect">
            <a:avLst/>
          </a:prstGeom>
          <a:noFill/>
          <a:ln/>
        </p:spPr>
        <p:txBody>
          <a:bodyPr wrap="square" lIns="0" tIns="0" rIns="0" bIns="0" rtlCol="0" anchor="t"/>
          <a:lstStyle/>
          <a:p>
            <a:pPr>
              <a:lnSpc>
                <a:spcPct val="100000"/>
              </a:lnSpc>
            </a:pPr>
            <a:endParaRPr lang="en-US" sz="1600" dirty="0"/>
          </a:p>
        </p:txBody>
      </p:sp>
      <p:sp>
        <p:nvSpPr>
          <p:cNvPr id="11" name="Shape 8"/>
          <p:cNvSpPr/>
          <p:nvPr/>
        </p:nvSpPr>
        <p:spPr>
          <a:xfrm flipH="1" flipV="1">
            <a:off x="6174105" y="1431925"/>
            <a:ext cx="5337175" cy="2405380"/>
          </a:xfrm>
          <a:prstGeom prst="snip1Rect">
            <a:avLst>
              <a:gd name="adj" fmla="val 41715"/>
            </a:avLst>
          </a:prstGeom>
          <a:gradFill rotWithShape="1" flip="none">
            <a:gsLst>
              <a:gs pos="0">
                <a:srgbClr val="788FA3">
                  <a:alpha val="39000"/>
                </a:srgbClr>
              </a:gs>
              <a:gs pos="22000">
                <a:srgbClr val="788FA3">
                  <a:alpha val="36000"/>
                </a:srgbClr>
              </a:gs>
              <a:gs pos="54000">
                <a:srgbClr val="788FA3">
                  <a:alpha val="7000"/>
                </a:srgbClr>
              </a:gs>
              <a:gs pos="100000">
                <a:srgbClr val="232322">
                  <a:alpha val="15000"/>
                </a:srgbClr>
              </a:gs>
            </a:gsLst>
            <a:lin ang="13500000" scaled="1"/>
          </a:gradFill>
          <a:ln w="6350">
            <a:solidFill>
              <a:srgbClr val="788FA3"/>
            </a:solidFill>
            <a:prstDash val="solid"/>
          </a:ln>
        </p:spPr>
      </p:sp>
      <p:sp>
        <p:nvSpPr>
          <p:cNvPr id="12" name="Text 9"/>
          <p:cNvSpPr/>
          <p:nvPr/>
        </p:nvSpPr>
        <p:spPr>
          <a:xfrm>
            <a:off x="6174105" y="1431925"/>
            <a:ext cx="5337175" cy="2405380"/>
          </a:xfrm>
          <a:prstGeom prst="rect">
            <a:avLst/>
          </a:prstGeom>
          <a:noFill/>
          <a:ln/>
        </p:spPr>
        <p:txBody>
          <a:bodyPr wrap="square" lIns="0" tIns="0" rIns="0" bIns="0" rtlCol="0" anchor="t"/>
          <a:lstStyle/>
          <a:p>
            <a:pPr>
              <a:lnSpc>
                <a:spcPct val="100000"/>
              </a:lnSpc>
            </a:pPr>
            <a:endParaRPr lang="en-US" sz="1600" dirty="0"/>
          </a:p>
        </p:txBody>
      </p:sp>
      <p:sp>
        <p:nvSpPr>
          <p:cNvPr id="13" name="Shape 10"/>
          <p:cNvSpPr/>
          <p:nvPr/>
        </p:nvSpPr>
        <p:spPr>
          <a:xfrm>
            <a:off x="713105" y="403225"/>
            <a:ext cx="600710" cy="601980"/>
          </a:xfrm>
          <a:prstGeom prst="ellipse">
            <a:avLst/>
          </a:prstGeom>
          <a:gradFill rotWithShape="1" flip="none">
            <a:gsLst>
              <a:gs pos="0">
                <a:srgbClr val="28A4DE"/>
              </a:gs>
              <a:gs pos="81000">
                <a:srgbClr val="C5C9CE">
                  <a:alpha val="0"/>
                </a:srgbClr>
              </a:gs>
              <a:gs pos="100000">
                <a:srgbClr val="C5C9CE">
                  <a:alpha val="0"/>
                </a:srgbClr>
              </a:gs>
            </a:gsLst>
            <a:lin ang="2700000" scaled="1"/>
          </a:gradFill>
          <a:ln/>
        </p:spPr>
      </p:sp>
      <p:sp>
        <p:nvSpPr>
          <p:cNvPr id="14" name="Text 11"/>
          <p:cNvSpPr/>
          <p:nvPr/>
        </p:nvSpPr>
        <p:spPr>
          <a:xfrm>
            <a:off x="713105" y="403225"/>
            <a:ext cx="600710" cy="601980"/>
          </a:xfrm>
          <a:prstGeom prst="rect">
            <a:avLst/>
          </a:prstGeom>
          <a:noFill/>
          <a:ln/>
        </p:spPr>
        <p:txBody>
          <a:bodyPr wrap="square" lIns="45720" tIns="91440" rIns="91440" bIns="45720" rtlCol="0" anchor="ctr"/>
          <a:lstStyle/>
          <a:p>
            <a:pPr>
              <a:lnSpc>
                <a:spcPct val="120000"/>
              </a:lnSpc>
            </a:pPr>
            <a:endParaRPr lang="en-US" sz="1600" dirty="0"/>
          </a:p>
        </p:txBody>
      </p:sp>
      <p:sp>
        <p:nvSpPr>
          <p:cNvPr id="15" name="Text 12"/>
          <p:cNvSpPr/>
          <p:nvPr/>
        </p:nvSpPr>
        <p:spPr>
          <a:xfrm>
            <a:off x="970280" y="514350"/>
            <a:ext cx="10520680" cy="658416"/>
          </a:xfrm>
          <a:prstGeom prst="rect">
            <a:avLst/>
          </a:prstGeom>
          <a:noFill/>
          <a:ln/>
        </p:spPr>
        <p:txBody>
          <a:bodyPr wrap="square" lIns="0" tIns="0" rIns="0" bIns="0" rtlCol="0" anchor="t">
            <a:spAutoFit/>
          </a:bodyPr>
          <a:lstStyle/>
          <a:p>
            <a:pPr>
              <a:lnSpc>
                <a:spcPct val="120000"/>
              </a:lnSpc>
            </a:pPr>
            <a:r>
              <a:rPr lang="en-US" sz="3600" dirty="0">
                <a:solidFill>
                  <a:srgbClr val="218EC1"/>
                </a:solidFill>
                <a:latin typeface="MiSans" pitchFamily="34" charset="0"/>
                <a:ea typeface="MiSans" pitchFamily="34" charset="-122"/>
                <a:cs typeface="MiSans" pitchFamily="34" charset="-120"/>
              </a:rPr>
              <a:t>Problem Statement &amp; Gap</a:t>
            </a:r>
            <a:endParaRPr lang="en-US" sz="1600" dirty="0"/>
          </a:p>
        </p:txBody>
      </p:sp>
      <p:sp>
        <p:nvSpPr>
          <p:cNvPr id="16" name="Shape 13"/>
          <p:cNvSpPr/>
          <p:nvPr/>
        </p:nvSpPr>
        <p:spPr>
          <a:xfrm>
            <a:off x="5755445" y="4226746"/>
            <a:ext cx="727394" cy="368114"/>
          </a:xfrm>
          <a:custGeom>
            <a:avLst/>
            <a:gdLst/>
            <a:ahLst/>
            <a:cxnLst/>
            <a:rect l="l" t="t" r="r" b="b"/>
            <a:pathLst>
              <a:path w="727394" h="368114">
                <a:moveTo>
                  <a:pt x="727394" y="262598"/>
                </a:moveTo>
                <a:lnTo>
                  <a:pt x="81193" y="368114"/>
                </a:lnTo>
                <a:lnTo>
                  <a:pt x="0" y="0"/>
                </a:lnTo>
                <a:close/>
              </a:path>
            </a:pathLst>
          </a:custGeom>
          <a:gradFill rotWithShape="1" flip="none">
            <a:gsLst>
              <a:gs pos="0">
                <a:srgbClr val="566D80"/>
              </a:gs>
              <a:gs pos="1000">
                <a:srgbClr val="566D80"/>
              </a:gs>
              <a:gs pos="78000">
                <a:srgbClr val="303D47"/>
              </a:gs>
              <a:gs pos="100000">
                <a:srgbClr val="303D47"/>
              </a:gs>
            </a:gsLst>
            <a:lin ang="16200000" scaled="1"/>
          </a:gradFill>
          <a:ln/>
        </p:spPr>
      </p:sp>
      <p:sp>
        <p:nvSpPr>
          <p:cNvPr id="17" name="Text 14"/>
          <p:cNvSpPr/>
          <p:nvPr/>
        </p:nvSpPr>
        <p:spPr>
          <a:xfrm>
            <a:off x="5755445" y="4226746"/>
            <a:ext cx="727394" cy="368114"/>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5360035" y="3981527"/>
            <a:ext cx="476549" cy="613333"/>
          </a:xfrm>
          <a:custGeom>
            <a:avLst/>
            <a:gdLst/>
            <a:ahLst/>
            <a:cxnLst/>
            <a:rect l="l" t="t" r="r" b="b"/>
            <a:pathLst>
              <a:path w="476549" h="613333">
                <a:moveTo>
                  <a:pt x="0" y="0"/>
                </a:moveTo>
                <a:lnTo>
                  <a:pt x="395373" y="245047"/>
                </a:lnTo>
                <a:lnTo>
                  <a:pt x="476549" y="613333"/>
                </a:lnTo>
                <a:close/>
              </a:path>
            </a:pathLst>
          </a:custGeom>
          <a:gradFill rotWithShape="1" flip="none">
            <a:gsLst>
              <a:gs pos="0">
                <a:srgbClr val="788FA3"/>
              </a:gs>
              <a:gs pos="19000">
                <a:srgbClr val="788FA3"/>
              </a:gs>
              <a:gs pos="92000">
                <a:srgbClr val="35434E"/>
              </a:gs>
              <a:gs pos="100000">
                <a:srgbClr val="35434E"/>
              </a:gs>
            </a:gsLst>
            <a:lin ang="0" scaled="1"/>
          </a:gradFill>
          <a:ln/>
        </p:spPr>
      </p:sp>
      <p:sp>
        <p:nvSpPr>
          <p:cNvPr id="19" name="Text 16"/>
          <p:cNvSpPr/>
          <p:nvPr/>
        </p:nvSpPr>
        <p:spPr>
          <a:xfrm>
            <a:off x="5360035" y="3981527"/>
            <a:ext cx="476549" cy="613333"/>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5360035" y="3413350"/>
            <a:ext cx="395410" cy="813395"/>
          </a:xfrm>
          <a:custGeom>
            <a:avLst/>
            <a:gdLst/>
            <a:ahLst/>
            <a:cxnLst/>
            <a:rect l="l" t="t" r="r" b="b"/>
            <a:pathLst>
              <a:path w="395410" h="813395">
                <a:moveTo>
                  <a:pt x="0" y="568230"/>
                </a:moveTo>
                <a:lnTo>
                  <a:pt x="310406" y="0"/>
                </a:lnTo>
                <a:lnTo>
                  <a:pt x="395410" y="813395"/>
                </a:lnTo>
                <a:close/>
              </a:path>
            </a:pathLst>
          </a:custGeom>
          <a:gradFill rotWithShape="1" flip="none">
            <a:gsLst>
              <a:gs pos="0">
                <a:srgbClr val="8DA1B3"/>
              </a:gs>
              <a:gs pos="100000">
                <a:srgbClr val="4B5F6D"/>
              </a:gs>
            </a:gsLst>
            <a:lin ang="600000" scaled="1"/>
          </a:gradFill>
          <a:ln/>
        </p:spPr>
      </p:sp>
      <p:sp>
        <p:nvSpPr>
          <p:cNvPr id="21" name="Text 18"/>
          <p:cNvSpPr/>
          <p:nvPr/>
        </p:nvSpPr>
        <p:spPr>
          <a:xfrm>
            <a:off x="5360035" y="3413350"/>
            <a:ext cx="395410" cy="81339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5755445" y="3712872"/>
            <a:ext cx="727394" cy="776241"/>
          </a:xfrm>
          <a:custGeom>
            <a:avLst/>
            <a:gdLst/>
            <a:ahLst/>
            <a:cxnLst/>
            <a:rect l="l" t="t" r="r" b="b"/>
            <a:pathLst>
              <a:path w="727394" h="776241">
                <a:moveTo>
                  <a:pt x="694917" y="0"/>
                </a:moveTo>
                <a:lnTo>
                  <a:pt x="727394" y="776241"/>
                </a:lnTo>
                <a:lnTo>
                  <a:pt x="0" y="513514"/>
                </a:lnTo>
                <a:close/>
              </a:path>
            </a:pathLst>
          </a:custGeom>
          <a:gradFill rotWithShape="1" flip="none">
            <a:gsLst>
              <a:gs pos="0">
                <a:srgbClr val="28323A"/>
              </a:gs>
              <a:gs pos="36000">
                <a:srgbClr val="28323A"/>
              </a:gs>
              <a:gs pos="100000">
                <a:srgbClr val="637D92"/>
              </a:gs>
            </a:gsLst>
            <a:lin ang="1800000" scaled="1"/>
          </a:gradFill>
          <a:ln/>
        </p:spPr>
      </p:sp>
      <p:sp>
        <p:nvSpPr>
          <p:cNvPr id="23" name="Text 20"/>
          <p:cNvSpPr/>
          <p:nvPr/>
        </p:nvSpPr>
        <p:spPr>
          <a:xfrm>
            <a:off x="5755445" y="3712872"/>
            <a:ext cx="727394" cy="776241"/>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6375416" y="3226435"/>
            <a:ext cx="462264" cy="632768"/>
          </a:xfrm>
          <a:custGeom>
            <a:avLst/>
            <a:gdLst/>
            <a:ahLst/>
            <a:cxnLst/>
            <a:rect l="l" t="t" r="r" b="b"/>
            <a:pathLst>
              <a:path w="462264" h="632768">
                <a:moveTo>
                  <a:pt x="74974" y="486524"/>
                </a:moveTo>
                <a:lnTo>
                  <a:pt x="0" y="0"/>
                </a:lnTo>
                <a:lnTo>
                  <a:pt x="462264" y="632768"/>
                </a:lnTo>
                <a:close/>
              </a:path>
            </a:pathLst>
          </a:custGeom>
          <a:gradFill rotWithShape="1" flip="none">
            <a:gsLst>
              <a:gs pos="0">
                <a:srgbClr val="788FA3"/>
              </a:gs>
              <a:gs pos="1000">
                <a:srgbClr val="788FA3"/>
              </a:gs>
              <a:gs pos="92000">
                <a:srgbClr val="35434E"/>
              </a:gs>
              <a:gs pos="100000">
                <a:srgbClr val="35434E"/>
              </a:gs>
            </a:gsLst>
            <a:lin ang="9600000" scaled="1"/>
          </a:gradFill>
          <a:ln/>
        </p:spPr>
      </p:sp>
      <p:sp>
        <p:nvSpPr>
          <p:cNvPr id="25" name="Text 22"/>
          <p:cNvSpPr/>
          <p:nvPr/>
        </p:nvSpPr>
        <p:spPr>
          <a:xfrm>
            <a:off x="6375416" y="3226435"/>
            <a:ext cx="462264" cy="632768"/>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3"/>
          <p:cNvSpPr/>
          <p:nvPr/>
        </p:nvSpPr>
        <p:spPr>
          <a:xfrm>
            <a:off x="6450270" y="3712872"/>
            <a:ext cx="387410" cy="776241"/>
          </a:xfrm>
          <a:custGeom>
            <a:avLst/>
            <a:gdLst/>
            <a:ahLst/>
            <a:cxnLst/>
            <a:rect l="l" t="t" r="r" b="b"/>
            <a:pathLst>
              <a:path w="387410" h="776241">
                <a:moveTo>
                  <a:pt x="0" y="0"/>
                </a:moveTo>
                <a:lnTo>
                  <a:pt x="387410" y="146172"/>
                </a:lnTo>
                <a:lnTo>
                  <a:pt x="32483" y="776241"/>
                </a:lnTo>
                <a:close/>
              </a:path>
            </a:pathLst>
          </a:custGeom>
          <a:gradFill rotWithShape="1" flip="none">
            <a:gsLst>
              <a:gs pos="0">
                <a:srgbClr val="28323A"/>
              </a:gs>
              <a:gs pos="28000">
                <a:srgbClr val="28323A"/>
              </a:gs>
              <a:gs pos="100000">
                <a:srgbClr val="637D92"/>
              </a:gs>
            </a:gsLst>
            <a:lin ang="0" scaled="1"/>
          </a:gradFill>
          <a:ln/>
        </p:spPr>
      </p:sp>
      <p:sp>
        <p:nvSpPr>
          <p:cNvPr id="27" name="Text 24"/>
          <p:cNvSpPr/>
          <p:nvPr/>
        </p:nvSpPr>
        <p:spPr>
          <a:xfrm>
            <a:off x="6450270" y="3712872"/>
            <a:ext cx="387410" cy="776241"/>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5"/>
          <p:cNvSpPr/>
          <p:nvPr/>
        </p:nvSpPr>
        <p:spPr>
          <a:xfrm>
            <a:off x="5670306" y="3226435"/>
            <a:ext cx="779963" cy="486437"/>
          </a:xfrm>
          <a:custGeom>
            <a:avLst/>
            <a:gdLst/>
            <a:ahLst/>
            <a:cxnLst/>
            <a:rect l="l" t="t" r="r" b="b"/>
            <a:pathLst>
              <a:path w="779963" h="486437">
                <a:moveTo>
                  <a:pt x="0" y="186834"/>
                </a:moveTo>
                <a:lnTo>
                  <a:pt x="704976" y="0"/>
                </a:lnTo>
                <a:lnTo>
                  <a:pt x="779963" y="486437"/>
                </a:lnTo>
                <a:close/>
              </a:path>
            </a:pathLst>
          </a:custGeom>
          <a:gradFill rotWithShape="1" flip="none">
            <a:gsLst>
              <a:gs pos="0">
                <a:srgbClr val="829AAB"/>
              </a:gs>
              <a:gs pos="100000">
                <a:srgbClr val="35434E"/>
              </a:gs>
            </a:gsLst>
            <a:lin ang="7200000" scaled="1"/>
          </a:gradFill>
          <a:ln/>
        </p:spPr>
      </p:sp>
      <p:sp>
        <p:nvSpPr>
          <p:cNvPr id="29" name="Text 26"/>
          <p:cNvSpPr/>
          <p:nvPr/>
        </p:nvSpPr>
        <p:spPr>
          <a:xfrm>
            <a:off x="5670306" y="3226435"/>
            <a:ext cx="779963" cy="486437"/>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7"/>
          <p:cNvSpPr/>
          <p:nvPr/>
        </p:nvSpPr>
        <p:spPr>
          <a:xfrm>
            <a:off x="5670306" y="3413350"/>
            <a:ext cx="779963" cy="813395"/>
          </a:xfrm>
          <a:custGeom>
            <a:avLst/>
            <a:gdLst/>
            <a:ahLst/>
            <a:cxnLst/>
            <a:rect l="l" t="t" r="r" b="b"/>
            <a:pathLst>
              <a:path w="779963" h="813395">
                <a:moveTo>
                  <a:pt x="0" y="0"/>
                </a:moveTo>
                <a:lnTo>
                  <a:pt x="779963" y="299647"/>
                </a:lnTo>
                <a:lnTo>
                  <a:pt x="85017" y="813395"/>
                </a:lnTo>
                <a:close/>
              </a:path>
            </a:pathLst>
          </a:custGeom>
          <a:gradFill rotWithShape="1" flip="none">
            <a:gsLst>
              <a:gs pos="0">
                <a:srgbClr val="AEBCC8"/>
              </a:gs>
              <a:gs pos="100000">
                <a:srgbClr val="597082"/>
              </a:gs>
            </a:gsLst>
            <a:lin ang="2700000" scaled="1"/>
          </a:gradFill>
          <a:ln/>
        </p:spPr>
      </p:sp>
      <p:sp>
        <p:nvSpPr>
          <p:cNvPr id="31" name="Text 28"/>
          <p:cNvSpPr/>
          <p:nvPr/>
        </p:nvSpPr>
        <p:spPr>
          <a:xfrm>
            <a:off x="5670306" y="3413350"/>
            <a:ext cx="779963" cy="813395"/>
          </a:xfrm>
          <a:prstGeom prst="rect">
            <a:avLst/>
          </a:prstGeom>
          <a:noFill/>
          <a:ln/>
        </p:spPr>
        <p:txBody>
          <a:bodyPr wrap="square" lIns="45720" tIns="91440" rIns="91440" bIns="45720" rtlCol="0" anchor="ctr"/>
          <a:lstStyle/>
          <a:p>
            <a:pPr>
              <a:lnSpc>
                <a:spcPct val="100000"/>
              </a:lnSpc>
            </a:pPr>
            <a:endParaRPr lang="en-US" sz="1600" dirty="0"/>
          </a:p>
        </p:txBody>
      </p:sp>
      <p:sp>
        <p:nvSpPr>
          <p:cNvPr id="32" name="Text 29"/>
          <p:cNvSpPr/>
          <p:nvPr/>
        </p:nvSpPr>
        <p:spPr>
          <a:xfrm>
            <a:off x="879475" y="1559560"/>
            <a:ext cx="486664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Individual vs. Team Focus</a:t>
            </a:r>
            <a:endParaRPr lang="en-US" sz="1600" dirty="0"/>
          </a:p>
        </p:txBody>
      </p:sp>
      <p:sp>
        <p:nvSpPr>
          <p:cNvPr id="33" name="Text 30"/>
          <p:cNvSpPr/>
          <p:nvPr/>
        </p:nvSpPr>
        <p:spPr>
          <a:xfrm>
            <a:off x="880110" y="1972945"/>
            <a:ext cx="4608195" cy="1109663"/>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Existing literature on algorithmic advice focuses on individual-level phenomena in operational tasks, neglecting how entrepreneurial teams collectively negotiate model forecasts during strategic decisions.</a:t>
            </a:r>
            <a:endParaRPr lang="en-US" sz="1600" dirty="0"/>
          </a:p>
        </p:txBody>
      </p:sp>
      <p:sp>
        <p:nvSpPr>
          <p:cNvPr id="34" name="Text 31"/>
          <p:cNvSpPr/>
          <p:nvPr/>
        </p:nvSpPr>
        <p:spPr>
          <a:xfrm>
            <a:off x="809625" y="4173855"/>
            <a:ext cx="493649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Conceptual vs. Empirical Gap</a:t>
            </a:r>
            <a:endParaRPr lang="en-US" sz="1600" dirty="0"/>
          </a:p>
        </p:txBody>
      </p:sp>
      <p:sp>
        <p:nvSpPr>
          <p:cNvPr id="35" name="Text 32"/>
          <p:cNvSpPr/>
          <p:nvPr/>
        </p:nvSpPr>
        <p:spPr>
          <a:xfrm>
            <a:off x="880110" y="4561840"/>
            <a:ext cx="4608195" cy="1109663"/>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While the concept of decision hygiene is well-developed, there is a lack of empirical evidence linking structured deliberation to team climate or venture outcomes in AI-supported strategic contexts.</a:t>
            </a:r>
            <a:endParaRPr lang="en-US" sz="1600" dirty="0"/>
          </a:p>
        </p:txBody>
      </p:sp>
      <p:sp>
        <p:nvSpPr>
          <p:cNvPr id="36" name="Text 33"/>
          <p:cNvSpPr/>
          <p:nvPr/>
        </p:nvSpPr>
        <p:spPr>
          <a:xfrm>
            <a:off x="6632575" y="1559560"/>
            <a:ext cx="4702810"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Psychological Safety</a:t>
            </a:r>
            <a:endParaRPr lang="en-US" sz="1600" dirty="0"/>
          </a:p>
        </p:txBody>
      </p:sp>
      <p:sp>
        <p:nvSpPr>
          <p:cNvPr id="37" name="Text 34"/>
          <p:cNvSpPr/>
          <p:nvPr/>
        </p:nvSpPr>
        <p:spPr>
          <a:xfrm>
            <a:off x="6835140" y="1972945"/>
            <a:ext cx="4464685" cy="1109663"/>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The effect of algorithmic forecasts on psychological safety and voice within founding teams remains largely unexplored, despite its potential impact on team learning and performance.</a:t>
            </a:r>
            <a:endParaRPr lang="en-US" sz="1600" dirty="0"/>
          </a:p>
        </p:txBody>
      </p:sp>
      <p:sp>
        <p:nvSpPr>
          <p:cNvPr id="38" name="Text 35"/>
          <p:cNvSpPr/>
          <p:nvPr/>
        </p:nvSpPr>
        <p:spPr>
          <a:xfrm>
            <a:off x="6632575" y="4173855"/>
            <a:ext cx="4702175" cy="276225"/>
          </a:xfrm>
          <a:prstGeom prst="rect">
            <a:avLst/>
          </a:prstGeom>
          <a:noFill/>
          <a:ln/>
        </p:spPr>
        <p:txBody>
          <a:bodyPr wrap="square" lIns="45720" tIns="45720" rIns="45720" bIns="45720" rtlCol="0" anchor="t">
            <a:spAutoFit/>
          </a:bodyPr>
          <a:lstStyle/>
          <a:p>
            <a:pPr>
              <a:lnSpc>
                <a:spcPct val="100000"/>
              </a:lnSpc>
            </a:pPr>
            <a:r>
              <a:rPr lang="en-US" sz="1800" dirty="0">
                <a:solidFill>
                  <a:srgbClr val="7EC9EB"/>
                </a:solidFill>
                <a:latin typeface="MiSans" pitchFamily="34" charset="0"/>
                <a:ea typeface="MiSans" pitchFamily="34" charset="-122"/>
                <a:cs typeface="MiSans" pitchFamily="34" charset="-120"/>
              </a:rPr>
              <a:t>Venture Outcomes</a:t>
            </a:r>
            <a:endParaRPr lang="en-US" sz="1600" dirty="0"/>
          </a:p>
        </p:txBody>
      </p:sp>
      <p:sp>
        <p:nvSpPr>
          <p:cNvPr id="39" name="Text 36"/>
          <p:cNvSpPr/>
          <p:nvPr/>
        </p:nvSpPr>
        <p:spPr>
          <a:xfrm>
            <a:off x="6835140" y="4561840"/>
            <a:ext cx="4464685" cy="1109663"/>
          </a:xfrm>
          <a:prstGeom prst="rect">
            <a:avLst/>
          </a:prstGeom>
          <a:noFill/>
          <a:ln/>
        </p:spPr>
        <p:txBody>
          <a:bodyPr wrap="square" lIns="45720" tIns="45720" rIns="4572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There is limited evidence connecting the presence or absence of decision hygiene in AI-supported decisions to actual venture outcomes such as survival, pivot success, or capital efficiency.</a:t>
            </a:r>
            <a:endParaRPr lang="en-US" sz="1600" dirty="0"/>
          </a:p>
        </p:txBody>
      </p:sp>
    </p:spTree>
  </p:cSld>
  <p:clrMapOvr>
    <a:masterClrMapping/>
  </p:clrMapOvr>
  <p:transition>
    <p:fade/>
    <p:spd val="med"/>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E1215"/>
        </a:solidFill>
      </p:bgPr>
    </p:bg>
    <p:spTree>
      <p:nvGrpSpPr>
        <p:cNvPr id="1" name=""/>
        <p:cNvGrpSpPr/>
        <p:nvPr/>
      </p:nvGrpSpPr>
      <p:grpSpPr>
        <a:xfrm>
          <a:off x="0" y="0"/>
          <a:ext cx="0" cy="0"/>
          <a:chOff x="0" y="0"/>
          <a:chExt cx="0" cy="0"/>
        </a:xfrm>
      </p:grpSpPr>
      <p:pic>
        <p:nvPicPr>
          <p:cNvPr id="2" name="Image 0" descr="https://kimi-img.moonshot.cn/pub/slides/slides_tmpl/image/25-08-27-20:03:33-d2nf8598bjvh7rlj09bg.png">    </p:cNvPr>
          <p:cNvPicPr>
            <a:picLocks noChangeAspect="1"/>
          </p:cNvPicPr>
          <p:nvPr/>
        </p:nvPicPr>
        <p:blipFill>
          <a:blip r:embed="rId1"/>
          <a:srcRect l="8389" r="0" t="15000" b="0"/>
          <a:stretch/>
        </p:blipFill>
        <p:spPr>
          <a:xfrm>
            <a:off x="0" y="0"/>
            <a:ext cx="12193200" cy="6856575"/>
          </a:xfrm>
          <a:prstGeom prst="rect">
            <a:avLst/>
          </a:prstGeom>
        </p:spPr>
      </p:pic>
      <p:sp>
        <p:nvSpPr>
          <p:cNvPr id="3" name="Shape 0"/>
          <p:cNvSpPr/>
          <p:nvPr/>
        </p:nvSpPr>
        <p:spPr>
          <a:xfrm>
            <a:off x="9768840" y="1196975"/>
            <a:ext cx="4304030" cy="4304030"/>
          </a:xfrm>
          <a:prstGeom prst="ellipse">
            <a:avLst/>
          </a:prstGeom>
          <a:solidFill>
            <a:srgbClr val="FFFFFF">
              <a:alpha val="5098"/>
            </a:srgbClr>
          </a:solidFill>
          <a:ln/>
        </p:spPr>
      </p:sp>
      <p:sp>
        <p:nvSpPr>
          <p:cNvPr id="4" name="Text 1"/>
          <p:cNvSpPr/>
          <p:nvPr/>
        </p:nvSpPr>
        <p:spPr>
          <a:xfrm>
            <a:off x="9768840" y="1196975"/>
            <a:ext cx="4304030" cy="4304030"/>
          </a:xfrm>
          <a:prstGeom prst="rect">
            <a:avLst/>
          </a:prstGeom>
          <a:noFill/>
          <a:ln/>
        </p:spPr>
        <p:txBody>
          <a:bodyPr wrap="square" lIns="0" tIns="0" rIns="0" bIns="0" rtlCol="0" anchor="t"/>
          <a:lstStyle/>
          <a:p>
            <a:pPr>
              <a:lnSpc>
                <a:spcPct val="100000"/>
              </a:lnSpc>
            </a:pPr>
            <a:endParaRPr lang="en-US" sz="1600" dirty="0"/>
          </a:p>
        </p:txBody>
      </p:sp>
      <p:sp>
        <p:nvSpPr>
          <p:cNvPr id="5" name="Text 2"/>
          <p:cNvSpPr/>
          <p:nvPr/>
        </p:nvSpPr>
        <p:spPr>
          <a:xfrm>
            <a:off x="1459230" y="2247900"/>
            <a:ext cx="1612900" cy="1098550"/>
          </a:xfrm>
          <a:prstGeom prst="rect">
            <a:avLst/>
          </a:prstGeom>
          <a:noFill/>
          <a:ln/>
        </p:spPr>
        <p:txBody>
          <a:bodyPr wrap="square" lIns="0" tIns="0" rIns="0" bIns="0" rtlCol="0" anchor="t"/>
          <a:lstStyle/>
          <a:p>
            <a:pPr>
              <a:lnSpc>
                <a:spcPct val="100000"/>
              </a:lnSpc>
            </a:pPr>
            <a:r>
              <a:rPr lang="en-US" sz="8000" dirty="0">
                <a:solidFill>
                  <a:srgbClr val="218EC1"/>
                </a:solidFill>
                <a:latin typeface="MiSans" pitchFamily="34" charset="0"/>
                <a:ea typeface="MiSans" pitchFamily="34" charset="-122"/>
                <a:cs typeface="MiSans" pitchFamily="34" charset="-120"/>
              </a:rPr>
              <a:t>02</a:t>
            </a:r>
            <a:endParaRPr lang="en-US" sz="1600" dirty="0"/>
          </a:p>
        </p:txBody>
      </p:sp>
      <p:sp>
        <p:nvSpPr>
          <p:cNvPr id="6" name="Text 3"/>
          <p:cNvSpPr/>
          <p:nvPr/>
        </p:nvSpPr>
        <p:spPr>
          <a:xfrm>
            <a:off x="1440180" y="3517900"/>
            <a:ext cx="9516745" cy="1183640"/>
          </a:xfrm>
          <a:prstGeom prst="rect">
            <a:avLst/>
          </a:prstGeom>
          <a:noFill/>
          <a:ln/>
        </p:spPr>
        <p:txBody>
          <a:bodyPr wrap="square" lIns="0" tIns="0" rIns="0" bIns="0" rtlCol="0" anchor="t"/>
          <a:lstStyle/>
          <a:p>
            <a:pPr>
              <a:lnSpc>
                <a:spcPct val="100000"/>
              </a:lnSpc>
            </a:pPr>
            <a:r>
              <a:rPr lang="en-US" sz="4400" dirty="0">
                <a:solidFill>
                  <a:srgbClr val="FFFFFF"/>
                </a:solidFill>
                <a:latin typeface="MiSans" pitchFamily="34" charset="0"/>
                <a:ea typeface="MiSans" pitchFamily="34" charset="-122"/>
                <a:cs typeface="MiSans" pitchFamily="34" charset="-120"/>
              </a:rPr>
              <a:t>Foundations</a:t>
            </a:r>
            <a:endParaRPr lang="en-US" sz="1600" dirty="0"/>
          </a:p>
        </p:txBody>
      </p:sp>
    </p:spTree>
  </p:cSld>
  <p:clrMapOvr>
    <a:masterClrMapping/>
  </p:clrMapOvr>
  <p:transition>
    <p:fade/>
    <p:spd val="med"/>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E1215"/>
        </a:solidFill>
      </p:bgPr>
    </p:bg>
    <p:spTree>
      <p:nvGrpSpPr>
        <p:cNvPr id="1" name=""/>
        <p:cNvGrpSpPr/>
        <p:nvPr/>
      </p:nvGrpSpPr>
      <p:grpSpPr>
        <a:xfrm>
          <a:off x="0" y="0"/>
          <a:ext cx="0" cy="0"/>
          <a:chOff x="0" y="0"/>
          <a:chExt cx="0" cy="0"/>
        </a:xfrm>
      </p:grpSpPr>
      <p:sp>
        <p:nvSpPr>
          <p:cNvPr id="2" name="Text 0"/>
          <p:cNvSpPr/>
          <p:nvPr/>
        </p:nvSpPr>
        <p:spPr>
          <a:xfrm>
            <a:off x="991647" y="2192933"/>
            <a:ext cx="1217238" cy="1846263"/>
          </a:xfrm>
          <a:prstGeom prst="rect">
            <a:avLst/>
          </a:prstGeom>
          <a:noFill/>
          <a:ln/>
        </p:spPr>
        <p:txBody>
          <a:bodyPr wrap="square" lIns="0" tIns="0" rIns="0" bIns="0" rtlCol="0" anchor="t">
            <a:spAutoFit/>
          </a:bodyPr>
          <a:lstStyle/>
          <a:p>
            <a:pPr>
              <a:lnSpc>
                <a:spcPct val="100000"/>
              </a:lnSpc>
            </a:pPr>
            <a:r>
              <a:rPr lang="en-US" sz="12100" dirty="0">
                <a:solidFill>
                  <a:srgbClr val="FFFFFF"/>
                </a:solidFill>
                <a:latin typeface="MiSans" pitchFamily="34" charset="0"/>
                <a:ea typeface="MiSans" pitchFamily="34" charset="-122"/>
                <a:cs typeface="MiSans" pitchFamily="34" charset="-120"/>
              </a:rPr>
              <a:t>“</a:t>
            </a:r>
            <a:endParaRPr lang="en-US" sz="1600" dirty="0"/>
          </a:p>
        </p:txBody>
      </p:sp>
      <p:sp>
        <p:nvSpPr>
          <p:cNvPr id="3" name="Text 1"/>
          <p:cNvSpPr/>
          <p:nvPr/>
        </p:nvSpPr>
        <p:spPr>
          <a:xfrm rot="10800000">
            <a:off x="9416057" y="3750251"/>
            <a:ext cx="1217238" cy="1846263"/>
          </a:xfrm>
          <a:prstGeom prst="rect">
            <a:avLst/>
          </a:prstGeom>
          <a:noFill/>
          <a:ln/>
        </p:spPr>
        <p:txBody>
          <a:bodyPr wrap="square" lIns="0" tIns="0" rIns="0" bIns="0" rtlCol="0" anchor="t">
            <a:spAutoFit/>
          </a:bodyPr>
          <a:lstStyle/>
          <a:p>
            <a:pPr>
              <a:lnSpc>
                <a:spcPct val="100000"/>
              </a:lnSpc>
            </a:pPr>
            <a:r>
              <a:rPr lang="en-US" sz="12100" dirty="0">
                <a:solidFill>
                  <a:srgbClr val="FFFFFF"/>
                </a:solidFill>
                <a:latin typeface="MiSans" pitchFamily="34" charset="0"/>
                <a:ea typeface="MiSans" pitchFamily="34" charset="-122"/>
                <a:cs typeface="MiSans" pitchFamily="34" charset="-120"/>
              </a:rPr>
              <a:t>“</a:t>
            </a:r>
            <a:endParaRPr lang="en-US" sz="1600" dirty="0"/>
          </a:p>
        </p:txBody>
      </p:sp>
      <p:sp>
        <p:nvSpPr>
          <p:cNvPr id="4" name="Text 2"/>
          <p:cNvSpPr/>
          <p:nvPr/>
        </p:nvSpPr>
        <p:spPr>
          <a:xfrm>
            <a:off x="2237740" y="1917065"/>
            <a:ext cx="7680325" cy="699770"/>
          </a:xfrm>
          <a:prstGeom prst="rect">
            <a:avLst/>
          </a:prstGeom>
          <a:noFill/>
          <a:ln/>
        </p:spPr>
        <p:txBody>
          <a:bodyPr wrap="square" lIns="0" tIns="0" rIns="0" bIns="0" rtlCol="0" anchor="b"/>
          <a:lstStyle/>
          <a:p>
            <a:pPr algn="ctr">
              <a:lnSpc>
                <a:spcPct val="100000"/>
              </a:lnSpc>
            </a:pPr>
            <a:r>
              <a:rPr lang="en-US" sz="3600" dirty="0">
                <a:solidFill>
                  <a:srgbClr val="218EC1"/>
                </a:solidFill>
                <a:latin typeface="MiSans" pitchFamily="34" charset="0"/>
                <a:ea typeface="MiSans" pitchFamily="34" charset="-122"/>
                <a:cs typeface="MiSans" pitchFamily="34" charset="-120"/>
              </a:rPr>
              <a:t>Behavioural Strategy Lens</a:t>
            </a:r>
            <a:endParaRPr lang="en-US" sz="1600" dirty="0"/>
          </a:p>
        </p:txBody>
      </p:sp>
      <p:sp>
        <p:nvSpPr>
          <p:cNvPr id="5" name="Text 3"/>
          <p:cNvSpPr/>
          <p:nvPr/>
        </p:nvSpPr>
        <p:spPr>
          <a:xfrm>
            <a:off x="2237105" y="2853690"/>
            <a:ext cx="7680960" cy="838835"/>
          </a:xfrm>
          <a:prstGeom prst="rect">
            <a:avLst/>
          </a:prstGeom>
          <a:noFill/>
          <a:ln/>
        </p:spPr>
        <p:txBody>
          <a:bodyPr wrap="square" lIns="0" tIns="0" rIns="0" bIns="0" rtlCol="0" anchor="t"/>
          <a:lstStyle/>
          <a:p>
            <a:pPr algn="ctr">
              <a:lnSpc>
                <a:spcPct val="100000"/>
              </a:lnSpc>
            </a:pPr>
            <a:r>
              <a:rPr lang="en-US" sz="2400" dirty="0">
                <a:solidFill>
                  <a:srgbClr val="7EC9EB"/>
                </a:solidFill>
                <a:latin typeface="MiSans" pitchFamily="34" charset="0"/>
                <a:ea typeface="MiSans" pitchFamily="34" charset="-122"/>
                <a:cs typeface="MiSans" pitchFamily="34" charset="-120"/>
              </a:rPr>
              <a:t>Cognitive Simplifications</a:t>
            </a:r>
            <a:endParaRPr lang="en-US" sz="1600" dirty="0"/>
          </a:p>
        </p:txBody>
      </p:sp>
      <p:sp>
        <p:nvSpPr>
          <p:cNvPr id="6" name="Text 4"/>
          <p:cNvSpPr/>
          <p:nvPr/>
        </p:nvSpPr>
        <p:spPr>
          <a:xfrm>
            <a:off x="2237105" y="3520440"/>
            <a:ext cx="7681595" cy="1532255"/>
          </a:xfrm>
          <a:prstGeom prst="rect">
            <a:avLst/>
          </a:prstGeom>
          <a:noFill/>
          <a:ln/>
        </p:spPr>
        <p:txBody>
          <a:bodyPr wrap="square" lIns="0" tIns="0" rIns="0" bIns="0" rtlCol="0" anchor="t"/>
          <a:lstStyle/>
          <a:p>
            <a:pPr>
              <a:lnSpc>
                <a:spcPct val="130000"/>
              </a:lnSpc>
            </a:pPr>
            <a:r>
              <a:rPr lang="en-US" sz="1800" dirty="0">
                <a:solidFill>
                  <a:srgbClr val="FFFFFF">
                    <a:alpha val="80000"/>
                  </a:srgbClr>
                </a:solidFill>
                <a:latin typeface="MiSans" pitchFamily="34" charset="0"/>
                <a:ea typeface="MiSans" pitchFamily="34" charset="-122"/>
                <a:cs typeface="MiSans" pitchFamily="34" charset="-120"/>
              </a:rPr>
              <a:t>Seminal behavioural-strategy studies reveal that heuristics, affect, and attention limits shape strategic choices. These cognitive simplifications under time pressure set the stage for examining how AI forecasts interact with bounded rationality at the founder level.</a:t>
            </a:r>
            <a:endParaRPr lang="en-US" sz="1600" dirty="0"/>
          </a:p>
        </p:txBody>
      </p:sp>
    </p:spTree>
  </p:cSld>
  <p:clrMapOvr>
    <a:masterClrMapping/>
  </p:clrMapOvr>
  <p:transition>
    <p:fade/>
    <p:spd val="med"/>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E1215"/>
        </a:solidFill>
      </p:bgPr>
    </p:bg>
    <p:spTree>
      <p:nvGrpSpPr>
        <p:cNvPr id="1" name=""/>
        <p:cNvGrpSpPr/>
        <p:nvPr/>
      </p:nvGrpSpPr>
      <p:grpSpPr>
        <a:xfrm>
          <a:off x="0" y="0"/>
          <a:ext cx="0" cy="0"/>
          <a:chOff x="0" y="0"/>
          <a:chExt cx="0" cy="0"/>
        </a:xfrm>
      </p:grpSpPr>
      <p:sp>
        <p:nvSpPr>
          <p:cNvPr id="2" name="Shape 0"/>
          <p:cNvSpPr/>
          <p:nvPr/>
        </p:nvSpPr>
        <p:spPr>
          <a:xfrm rot="5400000">
            <a:off x="-1348105" y="100965"/>
            <a:ext cx="6858000" cy="6656070"/>
          </a:xfrm>
          <a:prstGeom prst="round2SameRect">
            <a:avLst>
              <a:gd name="adj1" fmla="val 50000"/>
              <a:gd name="adj2" fmla="val 0"/>
            </a:avLst>
          </a:prstGeom>
          <a:gradFill rotWithShape="1" flip="none">
            <a:gsLst>
              <a:gs pos="0">
                <a:srgbClr val="28A4DE">
                  <a:alpha val="9000"/>
                </a:srgbClr>
              </a:gs>
              <a:gs pos="54000">
                <a:srgbClr val="28A4DE">
                  <a:alpha val="9000"/>
                </a:srgbClr>
              </a:gs>
              <a:gs pos="100000">
                <a:srgbClr val="232322">
                  <a:alpha val="0"/>
                </a:srgbClr>
              </a:gs>
            </a:gsLst>
            <a:lin ang="13500000" scaled="1"/>
          </a:gradFill>
          <a:ln/>
        </p:spPr>
      </p:sp>
      <p:sp>
        <p:nvSpPr>
          <p:cNvPr id="3" name="Text 1"/>
          <p:cNvSpPr/>
          <p:nvPr/>
        </p:nvSpPr>
        <p:spPr>
          <a:xfrm rot="5400000">
            <a:off x="-1348105" y="100965"/>
            <a:ext cx="6858000" cy="6656070"/>
          </a:xfrm>
          <a:prstGeom prst="rect">
            <a:avLst/>
          </a:prstGeom>
          <a:noFill/>
          <a:ln/>
        </p:spPr>
        <p:txBody>
          <a:bodyPr wrap="square" lIns="0" tIns="0" rIns="0" bIns="0" rtlCol="0" anchor="t"/>
          <a:lstStyle/>
          <a:p>
            <a:pPr>
              <a:lnSpc>
                <a:spcPct val="100000"/>
              </a:lnSpc>
            </a:pPr>
            <a:endParaRPr lang="en-US" sz="1600" dirty="0"/>
          </a:p>
        </p:txBody>
      </p:sp>
      <p:pic>
        <p:nvPicPr>
          <p:cNvPr id="4" name="Image 0" descr="https://kimi-img.moonshot.cn/pub/slides/slides_tmpl/image/25-08-27-20:03:34-d2nf85h8bjvh7rlj09fg.png">    </p:cNvPr>
          <p:cNvPicPr>
            <a:picLocks noChangeAspect="1"/>
          </p:cNvPicPr>
          <p:nvPr/>
        </p:nvPicPr>
        <p:blipFill>
          <a:blip r:embed="rId1">
            <a:alphaModFix amt="20000"/>
          </a:blip>
          <a:stretch>
            <a:fillRect/>
          </a:stretch>
        </p:blipFill>
        <p:spPr>
          <a:xfrm>
            <a:off x="0" y="13335"/>
            <a:ext cx="5393055" cy="6858000"/>
          </a:xfrm>
          <a:prstGeom prst="rect">
            <a:avLst/>
          </a:prstGeom>
        </p:spPr>
      </p:pic>
      <p:sp>
        <p:nvSpPr>
          <p:cNvPr id="5" name="Text 2"/>
          <p:cNvSpPr/>
          <p:nvPr/>
        </p:nvSpPr>
        <p:spPr>
          <a:xfrm>
            <a:off x="338455" y="2871470"/>
            <a:ext cx="5575300" cy="911225"/>
          </a:xfrm>
          <a:prstGeom prst="rect">
            <a:avLst/>
          </a:prstGeom>
          <a:noFill/>
          <a:ln/>
        </p:spPr>
        <p:txBody>
          <a:bodyPr wrap="square" lIns="45720" tIns="45720" rIns="45720" bIns="45720" rtlCol="0" anchor="t"/>
          <a:lstStyle/>
          <a:p>
            <a:pPr>
              <a:lnSpc>
                <a:spcPct val="100000"/>
              </a:lnSpc>
            </a:pPr>
            <a:r>
              <a:rPr lang="en-US" sz="2800" b="1" dirty="0">
                <a:solidFill>
                  <a:srgbClr val="218EC1"/>
                </a:solidFill>
                <a:latin typeface="MiSans" pitchFamily="34" charset="0"/>
                <a:ea typeface="MiSans" pitchFamily="34" charset="-122"/>
                <a:cs typeface="MiSans" pitchFamily="34" charset="-120"/>
              </a:rPr>
              <a:t>Decision Hygiene &amp; Noise</a:t>
            </a:r>
            <a:endParaRPr lang="en-US" sz="1600" dirty="0"/>
          </a:p>
        </p:txBody>
      </p:sp>
      <p:sp>
        <p:nvSpPr>
          <p:cNvPr id="6" name="Text 3"/>
          <p:cNvSpPr/>
          <p:nvPr/>
        </p:nvSpPr>
        <p:spPr>
          <a:xfrm>
            <a:off x="5371465" y="715010"/>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Noise Reduction</a:t>
            </a:r>
            <a:endParaRPr lang="en-US" sz="1600" dirty="0"/>
          </a:p>
        </p:txBody>
      </p:sp>
      <p:sp>
        <p:nvSpPr>
          <p:cNvPr id="7" name="Text 4"/>
          <p:cNvSpPr/>
          <p:nvPr/>
        </p:nvSpPr>
        <p:spPr>
          <a:xfrm>
            <a:off x="5372100" y="1125220"/>
            <a:ext cx="5905500" cy="148590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Kahneman, Sibony, and Sunstein argue that independent pre-judgements, structured discussions, and reference-class checks reduce unwanted variability. These procedures can be mapped onto entrepreneurial meetings to translate general noise-reduction principles into context-specific hygiene practices.</a:t>
            </a:r>
            <a:endParaRPr lang="en-US" sz="1600" dirty="0"/>
          </a:p>
        </p:txBody>
      </p:sp>
      <p:sp>
        <p:nvSpPr>
          <p:cNvPr id="8" name="Text 5"/>
          <p:cNvSpPr/>
          <p:nvPr/>
        </p:nvSpPr>
        <p:spPr>
          <a:xfrm>
            <a:off x="6096000" y="2703830"/>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Structured Deliberation</a:t>
            </a:r>
            <a:endParaRPr lang="en-US" sz="1600" dirty="0"/>
          </a:p>
        </p:txBody>
      </p:sp>
      <p:sp>
        <p:nvSpPr>
          <p:cNvPr id="9" name="Text 6"/>
          <p:cNvSpPr/>
          <p:nvPr/>
        </p:nvSpPr>
        <p:spPr>
          <a:xfrm>
            <a:off x="6096000" y="3114040"/>
            <a:ext cx="5905500" cy="148463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Decision hygiene practices aim to improve consistency and quality in high-stakes decisions by providing structured procedures. This is particularly relevant in AI-augmented contexts where model outputs can introduce additional complexity.</a:t>
            </a:r>
            <a:endParaRPr lang="en-US" sz="1600" dirty="0"/>
          </a:p>
        </p:txBody>
      </p:sp>
      <p:sp>
        <p:nvSpPr>
          <p:cNvPr id="10" name="Text 7"/>
          <p:cNvSpPr/>
          <p:nvPr/>
        </p:nvSpPr>
        <p:spPr>
          <a:xfrm>
            <a:off x="5372100" y="4692015"/>
            <a:ext cx="5916930" cy="368300"/>
          </a:xfrm>
          <a:prstGeom prst="rect">
            <a:avLst/>
          </a:prstGeom>
          <a:noFill/>
          <a:ln/>
        </p:spPr>
        <p:txBody>
          <a:bodyPr wrap="square" lIns="45720" tIns="45720" rIns="45720" bIns="45720" rtlCol="0" anchor="t">
            <a:spAutoFit/>
          </a:bodyPr>
          <a:lstStyle/>
          <a:p>
            <a:pPr>
              <a:lnSpc>
                <a:spcPct val="100000"/>
              </a:lnSpc>
            </a:pPr>
            <a:r>
              <a:rPr lang="en-US" sz="2400" dirty="0">
                <a:solidFill>
                  <a:srgbClr val="7EC9EB"/>
                </a:solidFill>
                <a:latin typeface="MiSans" pitchFamily="34" charset="0"/>
                <a:ea typeface="MiSans" pitchFamily="34" charset="-122"/>
                <a:cs typeface="MiSans" pitchFamily="34" charset="-120"/>
              </a:rPr>
              <a:t>Empirical Gap</a:t>
            </a:r>
            <a:endParaRPr lang="en-US" sz="1600" dirty="0"/>
          </a:p>
        </p:txBody>
      </p:sp>
      <p:sp>
        <p:nvSpPr>
          <p:cNvPr id="11" name="Text 8"/>
          <p:cNvSpPr/>
          <p:nvPr/>
        </p:nvSpPr>
        <p:spPr>
          <a:xfrm>
            <a:off x="5372100" y="5102225"/>
            <a:ext cx="5905500" cy="1484630"/>
          </a:xfrm>
          <a:prstGeom prst="rect">
            <a:avLst/>
          </a:prstGeom>
          <a:noFill/>
          <a:ln/>
        </p:spPr>
        <p:txBody>
          <a:bodyPr wrap="square" lIns="45720" tIns="45720" rIns="4572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Despite the theoretical promise of decision hygiene, there is a significant gap in empirical research on its application and effectiveness in founder-level strategic decisions involving AI forecasts.</a:t>
            </a:r>
            <a:endParaRPr lang="en-US" sz="1600" dirty="0"/>
          </a:p>
        </p:txBody>
      </p:sp>
    </p:spTree>
  </p:cSld>
  <p:clrMapOvr>
    <a:masterClrMapping/>
  </p:clrMapOvr>
  <p:transition>
    <p:fade/>
    <p:spd val="med"/>
  </p:transition>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000000"/>
      </a:accent1>
      <a:accent2>
        <a:srgbClr val="35434E"/>
      </a:accent2>
      <a:accent3>
        <a:srgbClr val="C5C9CE"/>
      </a:accent3>
      <a:accent4>
        <a:srgbClr val="FFFFFF"/>
      </a:accent4>
      <a:accent5>
        <a:srgbClr val="808080"/>
      </a:accent5>
      <a:accent6>
        <a:srgbClr val="28A4D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Cognitive Governance: AI Strategy Hygiene</dc:title>
  <dc:subject>Cognitive Governance: AI Strategy Hygiene</dc:subject>
  <dc:creator>Kimi</dc:creator>
  <cp:lastModifiedBy>Kimi</cp:lastModifiedBy>
  <cp:revision>1</cp:revision>
  <dcterms:created xsi:type="dcterms:W3CDTF">2025-11-16T03:50:37Z</dcterms:created>
  <dcterms:modified xsi:type="dcterms:W3CDTF">2025-11-16T03:50:37Z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4" name="AIGC">
    <vt:lpwstr>{"Label":"Cognitive Governance: AI Strategy Hygiene","ContentProducer":"001191110108MACG2KBH8F10000","ProduceID":"d4ckibc7fff8qdff93q0","ReservedCode1":"","ContentPropagator":"001191110108MACG2KBH8F20000","PropagateID":"d4ckibc7fff8qdff93q0","ReservedCode2":""}</vt:lpwstr>
  </property>
</Properties>
</file>